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sldIdLst>
    <p:sldId id="398" r:id="rId2"/>
    <p:sldId id="331" r:id="rId3"/>
    <p:sldId id="325" r:id="rId4"/>
    <p:sldId id="399" r:id="rId5"/>
    <p:sldId id="400" r:id="rId6"/>
    <p:sldId id="401" r:id="rId7"/>
    <p:sldId id="322" r:id="rId8"/>
    <p:sldId id="346" r:id="rId9"/>
    <p:sldId id="323" r:id="rId10"/>
    <p:sldId id="335" r:id="rId11"/>
    <p:sldId id="347" r:id="rId12"/>
    <p:sldId id="350" r:id="rId13"/>
    <p:sldId id="373" r:id="rId14"/>
    <p:sldId id="393" r:id="rId15"/>
    <p:sldId id="374" r:id="rId16"/>
    <p:sldId id="375" r:id="rId17"/>
    <p:sldId id="376" r:id="rId18"/>
    <p:sldId id="377" r:id="rId19"/>
    <p:sldId id="378" r:id="rId20"/>
    <p:sldId id="379" r:id="rId21"/>
    <p:sldId id="380" r:id="rId22"/>
    <p:sldId id="381" r:id="rId23"/>
    <p:sldId id="382" r:id="rId24"/>
    <p:sldId id="383" r:id="rId25"/>
    <p:sldId id="384" r:id="rId26"/>
    <p:sldId id="385" r:id="rId27"/>
    <p:sldId id="386" r:id="rId28"/>
    <p:sldId id="371" r:id="rId29"/>
    <p:sldId id="387" r:id="rId30"/>
    <p:sldId id="388" r:id="rId31"/>
    <p:sldId id="389" r:id="rId32"/>
    <p:sldId id="390" r:id="rId33"/>
    <p:sldId id="391" r:id="rId34"/>
    <p:sldId id="394" r:id="rId35"/>
    <p:sldId id="392" r:id="rId36"/>
    <p:sldId id="395" r:id="rId37"/>
    <p:sldId id="396" r:id="rId38"/>
    <p:sldId id="397" r:id="rId39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ga Dunajeva" initials="OD" lastIdx="1" clrIdx="0">
    <p:extLst>
      <p:ext uri="{19B8F6BF-5375-455C-9EA6-DF929625EA0E}">
        <p15:presenceInfo xmlns:p15="http://schemas.microsoft.com/office/powerpoint/2012/main" userId="Olga Dunajev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71" d="100"/>
          <a:sy n="71" d="100"/>
        </p:scale>
        <p:origin x="204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E94D6-D23D-44AF-8472-42CD69A294EC}" type="datetimeFigureOut">
              <a:rPr lang="et-EE" smtClean="0"/>
              <a:t>04.12.2021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9C33E6-1A30-4EE2-97E5-FFC0DA6C4A9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24136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aslaid ar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 t="21094" r="-1" b="21589"/>
          <a:stretch/>
        </p:blipFill>
        <p:spPr>
          <a:xfrm>
            <a:off x="-15499" y="-23247"/>
            <a:ext cx="12207498" cy="4940618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-1" y="1965078"/>
            <a:ext cx="12192000" cy="4892925"/>
            <a:chOff x="-1" y="1965075"/>
            <a:chExt cx="12192000" cy="4892925"/>
          </a:xfrm>
        </p:grpSpPr>
        <p:sp>
          <p:nvSpPr>
            <p:cNvPr id="10" name="Freeform 9"/>
            <p:cNvSpPr/>
            <p:nvPr userDrawn="1"/>
          </p:nvSpPr>
          <p:spPr>
            <a:xfrm>
              <a:off x="-1" y="3312687"/>
              <a:ext cx="12192000" cy="3545313"/>
            </a:xfrm>
            <a:custGeom>
              <a:avLst/>
              <a:gdLst>
                <a:gd name="connsiteX0" fmla="*/ 986101 w 12192000"/>
                <a:gd name="connsiteY0" fmla="*/ 0 h 3545313"/>
                <a:gd name="connsiteX1" fmla="*/ 12192000 w 12192000"/>
                <a:gd name="connsiteY1" fmla="*/ 0 h 3545313"/>
                <a:gd name="connsiteX2" fmla="*/ 12192000 w 12192000"/>
                <a:gd name="connsiteY2" fmla="*/ 510802 h 3545313"/>
                <a:gd name="connsiteX3" fmla="*/ 12192000 w 12192000"/>
                <a:gd name="connsiteY3" fmla="*/ 1543258 h 3545313"/>
                <a:gd name="connsiteX4" fmla="*/ 12192000 w 12192000"/>
                <a:gd name="connsiteY4" fmla="*/ 3545313 h 3545313"/>
                <a:gd name="connsiteX5" fmla="*/ 986101 w 12192000"/>
                <a:gd name="connsiteY5" fmla="*/ 3545313 h 3545313"/>
                <a:gd name="connsiteX6" fmla="*/ 475299 w 12192000"/>
                <a:gd name="connsiteY6" fmla="*/ 3545313 h 3545313"/>
                <a:gd name="connsiteX7" fmla="*/ 0 w 12192000"/>
                <a:gd name="connsiteY7" fmla="*/ 3545313 h 3545313"/>
                <a:gd name="connsiteX8" fmla="*/ 0 w 12192000"/>
                <a:gd name="connsiteY8" fmla="*/ 1543258 h 3545313"/>
                <a:gd name="connsiteX9" fmla="*/ 475299 w 12192000"/>
                <a:gd name="connsiteY9" fmla="*/ 1543258 h 3545313"/>
                <a:gd name="connsiteX10" fmla="*/ 475299 w 12192000"/>
                <a:gd name="connsiteY10" fmla="*/ 510802 h 3545313"/>
                <a:gd name="connsiteX11" fmla="*/ 986101 w 12192000"/>
                <a:gd name="connsiteY11" fmla="*/ 510802 h 354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3545313">
                  <a:moveTo>
                    <a:pt x="986101" y="0"/>
                  </a:moveTo>
                  <a:lnTo>
                    <a:pt x="12192000" y="0"/>
                  </a:lnTo>
                  <a:lnTo>
                    <a:pt x="12192000" y="510802"/>
                  </a:lnTo>
                  <a:lnTo>
                    <a:pt x="12192000" y="1543258"/>
                  </a:lnTo>
                  <a:lnTo>
                    <a:pt x="12192000" y="3545313"/>
                  </a:lnTo>
                  <a:lnTo>
                    <a:pt x="986101" y="3545313"/>
                  </a:lnTo>
                  <a:lnTo>
                    <a:pt x="475299" y="3545313"/>
                  </a:lnTo>
                  <a:lnTo>
                    <a:pt x="0" y="3545313"/>
                  </a:lnTo>
                  <a:lnTo>
                    <a:pt x="0" y="1543258"/>
                  </a:lnTo>
                  <a:lnTo>
                    <a:pt x="475299" y="1543258"/>
                  </a:lnTo>
                  <a:lnTo>
                    <a:pt x="475299" y="510802"/>
                  </a:lnTo>
                  <a:lnTo>
                    <a:pt x="986101" y="5108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217"/>
              <a:endParaRPr lang="en-US" sz="1800" dirty="0">
                <a:solidFill>
                  <a:srgbClr val="FFFFFF"/>
                </a:solidFill>
              </a:endParaRPr>
            </a:p>
          </p:txBody>
        </p:sp>
        <p:pic>
          <p:nvPicPr>
            <p:cNvPr id="13" name="Picture 3" descr="C:\Users\ipihu\Desktop\logo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6800" y="1965075"/>
              <a:ext cx="2449513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3" descr="C:\Users\ipihu\Desktop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3" y="1966097"/>
            <a:ext cx="24495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0" y="-9921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914217" eaLnBrk="1" hangingPunct="1">
              <a:defRPr/>
            </a:pPr>
            <a:endParaRPr lang="en-US" altLang="en-US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942276" y="4472120"/>
            <a:ext cx="8892396" cy="8528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199" b="1" i="0" cap="all" baseline="0">
                <a:solidFill>
                  <a:schemeClr val="accent3"/>
                </a:solidFill>
                <a:latin typeface="Verdana" charset="0"/>
              </a:defRPr>
            </a:lvl1pPr>
          </a:lstStyle>
          <a:p>
            <a:r>
              <a:rPr lang="et-EE" sz="3599" dirty="0"/>
              <a:t>Presentation </a:t>
            </a:r>
            <a:r>
              <a:rPr lang="et-EE" sz="3599" dirty="0" err="1"/>
              <a:t>title</a:t>
            </a:r>
            <a:endParaRPr lang="et-EE" sz="3599" dirty="0">
              <a:solidFill>
                <a:schemeClr val="accent1"/>
              </a:solidFill>
            </a:endParaRP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964578" y="5791203"/>
            <a:ext cx="4738535" cy="7827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t-EE" sz="1800" dirty="0" err="1"/>
              <a:t>Name</a:t>
            </a:r>
            <a:r>
              <a:rPr lang="et-EE" sz="1800" dirty="0"/>
              <a:t> </a:t>
            </a:r>
            <a:r>
              <a:rPr lang="et-EE" sz="1800" dirty="0" err="1"/>
              <a:t>Familyname</a:t>
            </a:r>
            <a:br>
              <a:rPr lang="et-EE" sz="1800" dirty="0"/>
            </a:br>
            <a:r>
              <a:rPr lang="et-EE" sz="1800" dirty="0" err="1"/>
              <a:t>Faculty</a:t>
            </a:r>
            <a:r>
              <a:rPr lang="et-EE" sz="1800" dirty="0"/>
              <a:t> / </a:t>
            </a:r>
            <a:r>
              <a:rPr lang="et-EE" sz="1800" dirty="0" err="1"/>
              <a:t>Insitute</a:t>
            </a:r>
            <a:r>
              <a:rPr lang="et-EE" sz="1800" dirty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Tallinn</a:t>
            </a:r>
            <a:r>
              <a:rPr lang="et-EE" sz="1800" dirty="0"/>
              <a:t> </a:t>
            </a:r>
            <a:r>
              <a:rPr lang="et-EE" sz="1800" dirty="0" err="1"/>
              <a:t>University</a:t>
            </a:r>
            <a:r>
              <a:rPr lang="et-EE" sz="1800" dirty="0"/>
              <a:t> of </a:t>
            </a:r>
            <a:r>
              <a:rPr lang="et-EE" sz="1800" dirty="0" err="1"/>
              <a:t>Technology</a:t>
            </a:r>
            <a:endParaRPr lang="et-EE" sz="1800" dirty="0"/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942276" y="4961736"/>
            <a:ext cx="8892396" cy="4814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199" b="1" i="0" cap="all" baseline="0">
                <a:solidFill>
                  <a:schemeClr val="accent3"/>
                </a:solidFill>
                <a:latin typeface="Verdana" charset="0"/>
              </a:defRPr>
            </a:lvl1pPr>
          </a:lstStyle>
          <a:p>
            <a:r>
              <a:rPr lang="et-EE" sz="3599" dirty="0">
                <a:solidFill>
                  <a:schemeClr val="accent1"/>
                </a:solidFill>
              </a:rPr>
              <a:t>On </a:t>
            </a:r>
            <a:r>
              <a:rPr lang="et-EE" sz="3599" dirty="0" err="1">
                <a:solidFill>
                  <a:schemeClr val="accent1"/>
                </a:solidFill>
              </a:rPr>
              <a:t>two</a:t>
            </a:r>
            <a:r>
              <a:rPr lang="et-EE" sz="3599" dirty="0">
                <a:solidFill>
                  <a:schemeClr val="accent1"/>
                </a:solidFill>
              </a:rPr>
              <a:t> </a:t>
            </a:r>
            <a:r>
              <a:rPr lang="et-EE" sz="3599" dirty="0" err="1">
                <a:solidFill>
                  <a:schemeClr val="accent1"/>
                </a:solidFill>
              </a:rPr>
              <a:t>rows</a:t>
            </a:r>
            <a:r>
              <a:rPr lang="et-EE" sz="3599" dirty="0">
                <a:solidFill>
                  <a:schemeClr val="accent1"/>
                </a:solidFill>
              </a:rPr>
              <a:t> </a:t>
            </a:r>
            <a:r>
              <a:rPr lang="et-EE" sz="3599" dirty="0" err="1">
                <a:solidFill>
                  <a:schemeClr val="accent1"/>
                </a:solidFill>
              </a:rPr>
              <a:t>if</a:t>
            </a:r>
            <a:r>
              <a:rPr lang="et-EE" sz="3599" dirty="0">
                <a:solidFill>
                  <a:schemeClr val="accent1"/>
                </a:solidFill>
              </a:rPr>
              <a:t> </a:t>
            </a:r>
            <a:r>
              <a:rPr lang="et-EE" sz="3599" dirty="0" err="1">
                <a:solidFill>
                  <a:schemeClr val="accent1"/>
                </a:solidFill>
              </a:rPr>
              <a:t>necessary</a:t>
            </a:r>
            <a:endParaRPr lang="et-EE" sz="3599" dirty="0">
              <a:solidFill>
                <a:schemeClr val="accent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623AA-F127-438E-83EA-5A4B108798A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775770" y="6208819"/>
            <a:ext cx="1916097" cy="365125"/>
          </a:xfrm>
        </p:spPr>
        <p:txBody>
          <a:bodyPr/>
          <a:lstStyle>
            <a:lvl1pPr>
              <a:defRPr sz="2200">
                <a:solidFill>
                  <a:schemeClr val="tx2"/>
                </a:solidFill>
                <a:latin typeface="+mn-lt"/>
              </a:defRPr>
            </a:lvl1pPr>
          </a:lstStyle>
          <a:p>
            <a:fld id="{EF34FD10-CF7A-40F7-B765-F5F06CB00EC1}" type="datetime1">
              <a:rPr lang="et-EE" smtClean="0">
                <a:solidFill>
                  <a:srgbClr val="332B60"/>
                </a:solidFill>
              </a:rPr>
              <a:t>04.12.2021</a:t>
            </a:fld>
            <a:endParaRPr lang="et-EE" dirty="0">
              <a:solidFill>
                <a:srgbClr val="332B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16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8" y="549278"/>
            <a:ext cx="10656886" cy="84441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Presentation title on </a:t>
            </a:r>
          </a:p>
          <a:p>
            <a:pPr lvl="0"/>
            <a:r>
              <a:rPr lang="en-US" dirty="0"/>
              <a:t>two lines if necessary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171700" y="1628778"/>
            <a:ext cx="8964612" cy="627315"/>
          </a:xfrm>
          <a:prstGeom prst="rect">
            <a:avLst/>
          </a:prstGeom>
        </p:spPr>
        <p:txBody>
          <a:bodyPr lIns="0" tIns="0" rIns="0" bIns="0"/>
          <a:lstStyle>
            <a:lvl1pPr marL="228554" marR="0" indent="-228554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171703" y="2491179"/>
            <a:ext cx="8964611" cy="3277800"/>
          </a:xfrm>
          <a:prstGeom prst="rect">
            <a:avLst/>
          </a:prstGeom>
        </p:spPr>
        <p:txBody>
          <a:bodyPr/>
          <a:lstStyle>
            <a:lvl1pPr marL="228554" indent="-228554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 err="1"/>
              <a:t>Click</a:t>
            </a:r>
            <a:r>
              <a:rPr lang="et-EE" noProof="0" dirty="0"/>
              <a:t> </a:t>
            </a:r>
            <a:r>
              <a:rPr lang="et-EE" noProof="0" dirty="0" err="1"/>
              <a:t>to</a:t>
            </a:r>
            <a:r>
              <a:rPr lang="et-EE" noProof="0" dirty="0"/>
              <a:t> </a:t>
            </a:r>
            <a:r>
              <a:rPr lang="et-EE" noProof="0" dirty="0" err="1"/>
              <a:t>add</a:t>
            </a:r>
            <a:r>
              <a:rPr lang="et-EE" noProof="0" dirty="0"/>
              <a:t> a </a:t>
            </a:r>
            <a:r>
              <a:rPr lang="et-EE" noProof="0" dirty="0" err="1"/>
              <a:t>picture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5D808C-EB6E-4237-B6A9-C55697B908F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CCE05CE-1516-48FC-B4BA-486A5CFD1A0D}" type="datetime1">
              <a:rPr lang="et-EE" smtClean="0">
                <a:solidFill>
                  <a:srgbClr val="000000">
                    <a:tint val="75000"/>
                  </a:srgbClr>
                </a:solidFill>
              </a:rPr>
              <a:t>04.12.2021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0A9A97-565C-4449-972D-37E8AE90C39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t-EE">
                <a:solidFill>
                  <a:srgbClr val="000000">
                    <a:tint val="75000"/>
                  </a:srgbClr>
                </a:solidFill>
              </a:rPr>
              <a:t>e-Rum2020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DBC4C-FEC7-4DD1-ABAE-E0A61EF0F34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5544B27-CF0D-4861-9E95-57641F09AF00}" type="slidenum">
              <a:rPr lang="et-E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796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 t="21094" r="-1" b="21589"/>
          <a:stretch/>
        </p:blipFill>
        <p:spPr>
          <a:xfrm>
            <a:off x="-15499" y="-23247"/>
            <a:ext cx="12207498" cy="4940618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-1" y="1965078"/>
            <a:ext cx="12192000" cy="4892925"/>
            <a:chOff x="-1" y="1965075"/>
            <a:chExt cx="12192000" cy="4892925"/>
          </a:xfrm>
        </p:grpSpPr>
        <p:sp>
          <p:nvSpPr>
            <p:cNvPr id="7" name="Freeform 6"/>
            <p:cNvSpPr/>
            <p:nvPr userDrawn="1"/>
          </p:nvSpPr>
          <p:spPr>
            <a:xfrm>
              <a:off x="-1" y="3312687"/>
              <a:ext cx="12192000" cy="3545313"/>
            </a:xfrm>
            <a:custGeom>
              <a:avLst/>
              <a:gdLst>
                <a:gd name="connsiteX0" fmla="*/ 986101 w 12192000"/>
                <a:gd name="connsiteY0" fmla="*/ 0 h 3545313"/>
                <a:gd name="connsiteX1" fmla="*/ 12192000 w 12192000"/>
                <a:gd name="connsiteY1" fmla="*/ 0 h 3545313"/>
                <a:gd name="connsiteX2" fmla="*/ 12192000 w 12192000"/>
                <a:gd name="connsiteY2" fmla="*/ 510802 h 3545313"/>
                <a:gd name="connsiteX3" fmla="*/ 12192000 w 12192000"/>
                <a:gd name="connsiteY3" fmla="*/ 1543258 h 3545313"/>
                <a:gd name="connsiteX4" fmla="*/ 12192000 w 12192000"/>
                <a:gd name="connsiteY4" fmla="*/ 3545313 h 3545313"/>
                <a:gd name="connsiteX5" fmla="*/ 986101 w 12192000"/>
                <a:gd name="connsiteY5" fmla="*/ 3545313 h 3545313"/>
                <a:gd name="connsiteX6" fmla="*/ 475299 w 12192000"/>
                <a:gd name="connsiteY6" fmla="*/ 3545313 h 3545313"/>
                <a:gd name="connsiteX7" fmla="*/ 0 w 12192000"/>
                <a:gd name="connsiteY7" fmla="*/ 3545313 h 3545313"/>
                <a:gd name="connsiteX8" fmla="*/ 0 w 12192000"/>
                <a:gd name="connsiteY8" fmla="*/ 1543258 h 3545313"/>
                <a:gd name="connsiteX9" fmla="*/ 475299 w 12192000"/>
                <a:gd name="connsiteY9" fmla="*/ 1543258 h 3545313"/>
                <a:gd name="connsiteX10" fmla="*/ 475299 w 12192000"/>
                <a:gd name="connsiteY10" fmla="*/ 510802 h 3545313"/>
                <a:gd name="connsiteX11" fmla="*/ 986101 w 12192000"/>
                <a:gd name="connsiteY11" fmla="*/ 510802 h 354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3545313">
                  <a:moveTo>
                    <a:pt x="986101" y="0"/>
                  </a:moveTo>
                  <a:lnTo>
                    <a:pt x="12192000" y="0"/>
                  </a:lnTo>
                  <a:lnTo>
                    <a:pt x="12192000" y="510802"/>
                  </a:lnTo>
                  <a:lnTo>
                    <a:pt x="12192000" y="1543258"/>
                  </a:lnTo>
                  <a:lnTo>
                    <a:pt x="12192000" y="3545313"/>
                  </a:lnTo>
                  <a:lnTo>
                    <a:pt x="986101" y="3545313"/>
                  </a:lnTo>
                  <a:lnTo>
                    <a:pt x="475299" y="3545313"/>
                  </a:lnTo>
                  <a:lnTo>
                    <a:pt x="0" y="3545313"/>
                  </a:lnTo>
                  <a:lnTo>
                    <a:pt x="0" y="1543258"/>
                  </a:lnTo>
                  <a:lnTo>
                    <a:pt x="475299" y="1543258"/>
                  </a:lnTo>
                  <a:lnTo>
                    <a:pt x="475299" y="510802"/>
                  </a:lnTo>
                  <a:lnTo>
                    <a:pt x="986101" y="5108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217"/>
              <a:endParaRPr lang="en-US" sz="1800" dirty="0">
                <a:solidFill>
                  <a:srgbClr val="FFFFFF"/>
                </a:solidFill>
              </a:endParaRPr>
            </a:p>
          </p:txBody>
        </p:sp>
        <p:pic>
          <p:nvPicPr>
            <p:cNvPr id="8" name="Picture 3" descr="C:\Users\ipihu\Desktop\logo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6800" y="1965075"/>
              <a:ext cx="2449513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982403" y="4797926"/>
            <a:ext cx="10159444" cy="163477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199" b="1" cap="all" baseline="0">
                <a:solidFill>
                  <a:schemeClr val="accent3"/>
                </a:solidFill>
                <a:latin typeface="Verdana" charset="0"/>
              </a:defRPr>
            </a:lvl1pPr>
            <a:lvl2pPr marL="0" indent="0">
              <a:spcBef>
                <a:spcPts val="1000"/>
              </a:spcBef>
              <a:buFontTx/>
              <a:buNone/>
              <a:defRPr sz="1600" b="0">
                <a:solidFill>
                  <a:schemeClr val="accent2"/>
                </a:solidFill>
              </a:defRPr>
            </a:lvl2pPr>
          </a:lstStyle>
          <a:p>
            <a:r>
              <a:rPr lang="et-EE" altLang="en-US" sz="2899" dirty="0" err="1">
                <a:solidFill>
                  <a:schemeClr val="tx2"/>
                </a:solidFill>
              </a:rPr>
              <a:t>Intermediate</a:t>
            </a:r>
            <a:r>
              <a:rPr lang="et-EE" altLang="en-US" sz="2899" dirty="0">
                <a:solidFill>
                  <a:schemeClr val="tx2"/>
                </a:solidFill>
              </a:rPr>
              <a:t> </a:t>
            </a:r>
            <a:r>
              <a:rPr lang="et-EE" altLang="en-US" sz="2899" dirty="0" err="1">
                <a:solidFill>
                  <a:schemeClr val="tx2"/>
                </a:solidFill>
              </a:rPr>
              <a:t>slide</a:t>
            </a:r>
            <a:r>
              <a:rPr lang="et-EE" altLang="en-US" sz="2899" dirty="0">
                <a:solidFill>
                  <a:schemeClr val="tx2"/>
                </a:solidFill>
              </a:rPr>
              <a:t> </a:t>
            </a:r>
            <a:r>
              <a:rPr lang="et-EE" altLang="en-US" sz="2899" dirty="0" err="1">
                <a:solidFill>
                  <a:schemeClr val="tx2"/>
                </a:solidFill>
              </a:rPr>
              <a:t>title</a:t>
            </a:r>
            <a:endParaRPr lang="et-EE" altLang="en-US" sz="2899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t-EE" altLang="en-US" sz="2899" dirty="0" err="1">
                <a:solidFill>
                  <a:schemeClr val="accent1"/>
                </a:solidFill>
              </a:rPr>
              <a:t>If</a:t>
            </a:r>
            <a:r>
              <a:rPr lang="et-EE" altLang="en-US" sz="2899" dirty="0">
                <a:solidFill>
                  <a:schemeClr val="accent1"/>
                </a:solidFill>
              </a:rPr>
              <a:t> </a:t>
            </a:r>
            <a:r>
              <a:rPr lang="et-EE" altLang="en-US" sz="2899" dirty="0" err="1">
                <a:solidFill>
                  <a:schemeClr val="accent1"/>
                </a:solidFill>
              </a:rPr>
              <a:t>necessary</a:t>
            </a:r>
            <a:r>
              <a:rPr lang="et-EE" altLang="en-US" sz="2899" dirty="0">
                <a:solidFill>
                  <a:schemeClr val="accent1"/>
                </a:solidFill>
              </a:rPr>
              <a:t> on </a:t>
            </a:r>
            <a:r>
              <a:rPr lang="et-EE" altLang="en-US" sz="2899" dirty="0" err="1">
                <a:solidFill>
                  <a:schemeClr val="accent1"/>
                </a:solidFill>
              </a:rPr>
              <a:t>two</a:t>
            </a:r>
            <a:endParaRPr lang="et-EE" altLang="en-US" sz="2899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t-EE" altLang="en-US" sz="2899" dirty="0" err="1">
                <a:solidFill>
                  <a:schemeClr val="accent1"/>
                </a:solidFill>
              </a:rPr>
              <a:t>Or</a:t>
            </a:r>
            <a:r>
              <a:rPr lang="et-EE" altLang="en-US" sz="2899" dirty="0">
                <a:solidFill>
                  <a:schemeClr val="accent1"/>
                </a:solidFill>
              </a:rPr>
              <a:t> </a:t>
            </a:r>
            <a:r>
              <a:rPr lang="et-EE" altLang="en-US" sz="2899" dirty="0" err="1">
                <a:solidFill>
                  <a:schemeClr val="accent1"/>
                </a:solidFill>
              </a:rPr>
              <a:t>three</a:t>
            </a:r>
            <a:r>
              <a:rPr lang="et-EE" altLang="en-US" sz="2899" dirty="0">
                <a:solidFill>
                  <a:schemeClr val="accent1"/>
                </a:solidFill>
              </a:rPr>
              <a:t> </a:t>
            </a:r>
            <a:r>
              <a:rPr lang="et-EE" altLang="en-US" sz="2899" dirty="0" err="1">
                <a:solidFill>
                  <a:schemeClr val="accent1"/>
                </a:solidFill>
              </a:rPr>
              <a:t>rows</a:t>
            </a:r>
            <a:endParaRPr lang="en-US" altLang="en-US" sz="2899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85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mane 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 t="21094" r="-1" b="21589"/>
          <a:stretch/>
        </p:blipFill>
        <p:spPr>
          <a:xfrm>
            <a:off x="-15499" y="-23247"/>
            <a:ext cx="12207498" cy="4940618"/>
          </a:xfrm>
          <a:prstGeom prst="rect">
            <a:avLst/>
          </a:prstGeom>
        </p:spPr>
      </p:pic>
      <p:sp>
        <p:nvSpPr>
          <p:cNvPr id="15" name="Freeform 14"/>
          <p:cNvSpPr/>
          <p:nvPr userDrawn="1"/>
        </p:nvSpPr>
        <p:spPr>
          <a:xfrm>
            <a:off x="-1" y="3312690"/>
            <a:ext cx="12192000" cy="3545313"/>
          </a:xfrm>
          <a:custGeom>
            <a:avLst/>
            <a:gdLst>
              <a:gd name="connsiteX0" fmla="*/ 986101 w 12192000"/>
              <a:gd name="connsiteY0" fmla="*/ 0 h 3545313"/>
              <a:gd name="connsiteX1" fmla="*/ 12192000 w 12192000"/>
              <a:gd name="connsiteY1" fmla="*/ 0 h 3545313"/>
              <a:gd name="connsiteX2" fmla="*/ 12192000 w 12192000"/>
              <a:gd name="connsiteY2" fmla="*/ 510802 h 3545313"/>
              <a:gd name="connsiteX3" fmla="*/ 12192000 w 12192000"/>
              <a:gd name="connsiteY3" fmla="*/ 1543258 h 3545313"/>
              <a:gd name="connsiteX4" fmla="*/ 12192000 w 12192000"/>
              <a:gd name="connsiteY4" fmla="*/ 3545313 h 3545313"/>
              <a:gd name="connsiteX5" fmla="*/ 986101 w 12192000"/>
              <a:gd name="connsiteY5" fmla="*/ 3545313 h 3545313"/>
              <a:gd name="connsiteX6" fmla="*/ 475299 w 12192000"/>
              <a:gd name="connsiteY6" fmla="*/ 3545313 h 3545313"/>
              <a:gd name="connsiteX7" fmla="*/ 0 w 12192000"/>
              <a:gd name="connsiteY7" fmla="*/ 3545313 h 3545313"/>
              <a:gd name="connsiteX8" fmla="*/ 0 w 12192000"/>
              <a:gd name="connsiteY8" fmla="*/ 1543258 h 3545313"/>
              <a:gd name="connsiteX9" fmla="*/ 475299 w 12192000"/>
              <a:gd name="connsiteY9" fmla="*/ 1543258 h 3545313"/>
              <a:gd name="connsiteX10" fmla="*/ 475299 w 12192000"/>
              <a:gd name="connsiteY10" fmla="*/ 510802 h 3545313"/>
              <a:gd name="connsiteX11" fmla="*/ 986101 w 12192000"/>
              <a:gd name="connsiteY11" fmla="*/ 510802 h 354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3545313">
                <a:moveTo>
                  <a:pt x="986101" y="0"/>
                </a:moveTo>
                <a:lnTo>
                  <a:pt x="12192000" y="0"/>
                </a:lnTo>
                <a:lnTo>
                  <a:pt x="12192000" y="510802"/>
                </a:lnTo>
                <a:lnTo>
                  <a:pt x="12192000" y="1543258"/>
                </a:lnTo>
                <a:lnTo>
                  <a:pt x="12192000" y="3545313"/>
                </a:lnTo>
                <a:lnTo>
                  <a:pt x="986101" y="3545313"/>
                </a:lnTo>
                <a:lnTo>
                  <a:pt x="475299" y="3545313"/>
                </a:lnTo>
                <a:lnTo>
                  <a:pt x="0" y="3545313"/>
                </a:lnTo>
                <a:lnTo>
                  <a:pt x="0" y="1543258"/>
                </a:lnTo>
                <a:lnTo>
                  <a:pt x="475299" y="1543258"/>
                </a:lnTo>
                <a:lnTo>
                  <a:pt x="475299" y="510802"/>
                </a:lnTo>
                <a:lnTo>
                  <a:pt x="986101" y="5108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217"/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3884" y="1958640"/>
            <a:ext cx="2447645" cy="1370681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0" y="-9921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914217" eaLnBrk="1" hangingPunct="1">
              <a:defRPr/>
            </a:pPr>
            <a:endParaRPr lang="en-US" altLang="en-US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8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982403" y="4797925"/>
            <a:ext cx="10159444" cy="163897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199" b="1" cap="all" baseline="0">
                <a:solidFill>
                  <a:srgbClr val="332B60"/>
                </a:solidFill>
                <a:latin typeface="Verdana" charset="0"/>
              </a:defRPr>
            </a:lvl1pPr>
            <a:lvl2pPr marL="0" indent="0">
              <a:spcBef>
                <a:spcPts val="1000"/>
              </a:spcBef>
              <a:buFontTx/>
              <a:buNone/>
              <a:defRPr sz="1600" b="0">
                <a:solidFill>
                  <a:schemeClr val="accent2"/>
                </a:solidFill>
              </a:defRPr>
            </a:lvl2pPr>
          </a:lstStyle>
          <a:p>
            <a:r>
              <a:rPr lang="en-US" altLang="en-US" dirty="0"/>
              <a:t>TALLINN</a:t>
            </a:r>
            <a:r>
              <a:rPr lang="et-EE" altLang="en-US" dirty="0"/>
              <a:t> UNIVERSITY OF TECHNOLOGY</a:t>
            </a:r>
            <a:endParaRPr lang="en-US" altLang="en-US" dirty="0"/>
          </a:p>
          <a:p>
            <a:r>
              <a:rPr lang="en-US" altLang="en-US" sz="1700" cap="none" dirty="0">
                <a:solidFill>
                  <a:schemeClr val="accent2"/>
                </a:solidFill>
                <a:latin typeface="Verdana" panose="020B0604030504040204" pitchFamily="34" charset="0"/>
              </a:rPr>
              <a:t>t</a:t>
            </a:r>
            <a:r>
              <a:rPr lang="et-EE" altLang="en-US" sz="1700" cap="none" dirty="0" err="1">
                <a:solidFill>
                  <a:schemeClr val="accent2"/>
                </a:solidFill>
                <a:latin typeface="Verdana" panose="020B0604030504040204" pitchFamily="34" charset="0"/>
              </a:rPr>
              <a:t>altech</a:t>
            </a:r>
            <a:r>
              <a:rPr lang="en-US" altLang="en-US" sz="1700" cap="none" dirty="0">
                <a:solidFill>
                  <a:schemeClr val="accent2"/>
                </a:solidFill>
                <a:latin typeface="Verdana" panose="020B0604030504040204" pitchFamily="34" charset="0"/>
              </a:rPr>
              <a:t>.</a:t>
            </a:r>
            <a:r>
              <a:rPr lang="en-US" altLang="en-US" sz="1700" cap="none" dirty="0" err="1">
                <a:solidFill>
                  <a:schemeClr val="accent2"/>
                </a:solidFill>
                <a:latin typeface="Verdana" panose="020B0604030504040204" pitchFamily="34" charset="0"/>
              </a:rPr>
              <a:t>ee</a:t>
            </a:r>
            <a:r>
              <a:rPr lang="et-EE" altLang="en-US" sz="1700" cap="none" dirty="0">
                <a:solidFill>
                  <a:schemeClr val="accent2"/>
                </a:solidFill>
                <a:latin typeface="Verdana" panose="020B0604030504040204" pitchFamily="34" charset="0"/>
              </a:rPr>
              <a:t>/</a:t>
            </a:r>
            <a:r>
              <a:rPr lang="et-EE" altLang="en-US" sz="1700" cap="none" dirty="0" err="1">
                <a:solidFill>
                  <a:schemeClr val="accent2"/>
                </a:solidFill>
                <a:latin typeface="Verdana" panose="020B0604030504040204" pitchFamily="34" charset="0"/>
              </a:rPr>
              <a:t>en</a:t>
            </a:r>
            <a:endParaRPr lang="en-US" altLang="en-US" sz="1700" cap="non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04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7" y="549275"/>
            <a:ext cx="10494517" cy="8108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Presentation title on </a:t>
            </a:r>
          </a:p>
          <a:p>
            <a:pPr lvl="0"/>
            <a:r>
              <a:rPr lang="en-US" dirty="0"/>
              <a:t>two lines if necessary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171700" y="1628779"/>
            <a:ext cx="8802242" cy="4140200"/>
          </a:xfrm>
          <a:prstGeom prst="rect">
            <a:avLst/>
          </a:prstGeom>
        </p:spPr>
        <p:txBody>
          <a:bodyPr lIns="0" tIns="0" rIns="0" bIns="0"/>
          <a:lstStyle>
            <a:lvl1pPr marL="285693" marR="0" indent="-285693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lang="en-US" altLang="en-US" sz="1800" smtClean="0">
                <a:solidFill>
                  <a:srgbClr val="332B60"/>
                </a:solidFill>
              </a:defRPr>
            </a:lvl1pPr>
            <a:lvl2pPr marL="742801" indent="-285693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2pPr>
            <a:lvl3pPr marL="1199910" marR="0" indent="-285693" algn="l" defTabSz="914217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3pPr>
            <a:lvl4pPr marL="1657019" indent="-285693"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4pPr>
            <a:lvl5pPr marL="2056989" marR="0" indent="-285693" algn="l" defTabSz="914217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5pPr>
            <a:lvl6pPr marL="2514097" marR="0" indent="-285693" algn="l" defTabSz="914217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>
              <a:defRPr sz="1800">
                <a:solidFill>
                  <a:srgbClr val="332B60"/>
                </a:solidFill>
              </a:defRPr>
            </a:lvl7pPr>
          </a:lstStyle>
          <a:p>
            <a:pPr>
              <a:buClr>
                <a:srgbClr val="E4067E"/>
              </a:buClr>
            </a:pP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Vivamus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hendrerit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Proin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dapibus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Praesent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ultrice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ces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nulla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sit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amet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lacus.</a:t>
            </a:r>
          </a:p>
          <a:p>
            <a:pPr lvl="1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dirty="0" err="1">
                <a:solidFill>
                  <a:srgbClr val="332B60"/>
                </a:solidFill>
              </a:rPr>
              <a:t>Ut</a:t>
            </a:r>
            <a:r>
              <a:rPr lang="en-US" altLang="en-US" sz="1800" dirty="0">
                <a:solidFill>
                  <a:srgbClr val="332B60"/>
                </a:solidFill>
              </a:rPr>
              <a:t> vitae </a:t>
            </a:r>
            <a:r>
              <a:rPr lang="en-US" altLang="en-US" sz="1800" dirty="0" err="1">
                <a:solidFill>
                  <a:srgbClr val="332B60"/>
                </a:solidFill>
              </a:rPr>
              <a:t>nunc</a:t>
            </a:r>
            <a:r>
              <a:rPr lang="en-US" altLang="en-US" sz="1800" dirty="0">
                <a:solidFill>
                  <a:srgbClr val="332B60"/>
                </a:solidFill>
              </a:rPr>
              <a:t> non </a:t>
            </a:r>
            <a:r>
              <a:rPr lang="en-US" altLang="en-US" sz="1800" dirty="0" err="1">
                <a:solidFill>
                  <a:srgbClr val="332B60"/>
                </a:solidFill>
              </a:rPr>
              <a:t>pede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tristique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sagittis</a:t>
            </a:r>
            <a:r>
              <a:rPr lang="en-US" altLang="en-US" sz="1800" dirty="0">
                <a:solidFill>
                  <a:srgbClr val="332B60"/>
                </a:solidFill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</a:rPr>
              <a:t>Aliquam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imperdiet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elit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vel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justo</a:t>
            </a:r>
            <a:r>
              <a:rPr lang="en-US" altLang="en-US" sz="1800" dirty="0">
                <a:solidFill>
                  <a:srgbClr val="332B60"/>
                </a:solidFill>
              </a:rPr>
              <a:t>. </a:t>
            </a:r>
          </a:p>
          <a:p>
            <a:pPr lvl="2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dirty="0" err="1">
                <a:solidFill>
                  <a:srgbClr val="332B60"/>
                </a:solidFill>
              </a:rPr>
              <a:t>Quisque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porttitor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imperiandiet</a:t>
            </a:r>
            <a:r>
              <a:rPr lang="en-US" altLang="en-US" sz="1800" dirty="0">
                <a:solidFill>
                  <a:srgbClr val="332B60"/>
                </a:solidFill>
              </a:rPr>
              <a:t> qua.</a:t>
            </a:r>
          </a:p>
          <a:p>
            <a:pPr lvl="3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</a:p>
          <a:p>
            <a:pPr lvl="4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t-EE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</a:p>
          <a:p>
            <a:pPr lvl="5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  <a:endParaRPr lang="en-US" altLang="en-US" dirty="0">
              <a:solidFill>
                <a:srgbClr val="332B60"/>
              </a:solidFill>
            </a:endParaRPr>
          </a:p>
          <a:p>
            <a:pPr>
              <a:buClr>
                <a:srgbClr val="E4067E"/>
              </a:buClr>
            </a:pPr>
            <a:r>
              <a:rPr lang="et-EE" altLang="en-US" sz="1800" dirty="0">
                <a:solidFill>
                  <a:srgbClr val="332B60"/>
                </a:solidFill>
                <a:latin typeface="+mn-lt"/>
              </a:rPr>
              <a:t>B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ibendum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hendrerit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,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rutrum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ut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,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turpis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Sed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velit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 </a:t>
            </a:r>
          </a:p>
          <a:p>
            <a:pPr lvl="1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dirty="0" err="1">
                <a:solidFill>
                  <a:srgbClr val="332B60"/>
                </a:solidFill>
              </a:rPr>
              <a:t>Sed</a:t>
            </a:r>
            <a:r>
              <a:rPr lang="en-US" altLang="en-US" sz="1800" dirty="0">
                <a:solidFill>
                  <a:srgbClr val="332B60"/>
                </a:solidFill>
              </a:rPr>
              <a:t> semper </a:t>
            </a:r>
            <a:r>
              <a:rPr lang="en-US" altLang="en-US" sz="1800" dirty="0" err="1">
                <a:solidFill>
                  <a:srgbClr val="332B60"/>
                </a:solidFill>
              </a:rPr>
              <a:t>augue</a:t>
            </a:r>
            <a:r>
              <a:rPr lang="en-US" altLang="en-US" sz="1800" dirty="0">
                <a:solidFill>
                  <a:srgbClr val="332B60"/>
                </a:solidFill>
              </a:rPr>
              <a:t>.</a:t>
            </a:r>
          </a:p>
          <a:p>
            <a:pPr marL="2514097" marR="0" lvl="5" indent="-285693" algn="l" defTabSz="914217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  <a:p>
            <a:pPr marL="2056989" marR="0" lvl="4" indent="-285693" algn="l" defTabSz="914217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  <a:p>
            <a:pPr lvl="2"/>
            <a:endParaRPr lang="et-EE" dirty="0"/>
          </a:p>
          <a:p>
            <a:pPr lvl="0"/>
            <a:endParaRPr lang="et-EE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04F412-7B96-4EAC-80FB-F4D3598A30E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B54B5B7-4033-477D-812A-99740711042C}" type="datetime1">
              <a:rPr lang="et-EE" smtClean="0">
                <a:solidFill>
                  <a:srgbClr val="000000">
                    <a:tint val="75000"/>
                  </a:srgbClr>
                </a:solidFill>
              </a:rPr>
              <a:t>04.12.2021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2FD485-E3A4-4232-8505-A567664A440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t-EE">
                <a:solidFill>
                  <a:srgbClr val="000000">
                    <a:tint val="75000"/>
                  </a:srgbClr>
                </a:solidFill>
              </a:rPr>
              <a:t>e-Rum2020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1D668-8F0A-458E-9F82-30DCE7F4658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5544B27-CF0D-4861-9E95-57641F09AF00}" type="slidenum">
              <a:rPr lang="et-E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411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  <p15:guide id="3" pos="136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gra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8" y="549275"/>
            <a:ext cx="10494517" cy="80277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  <a:lvl2pPr>
              <a:defRPr sz="2500"/>
            </a:lvl2pPr>
          </a:lstStyle>
          <a:p>
            <a:pPr lvl="0"/>
            <a:r>
              <a:rPr lang="en-US" dirty="0"/>
              <a:t>Presentation title on </a:t>
            </a:r>
          </a:p>
          <a:p>
            <a:pPr lvl="0"/>
            <a:r>
              <a:rPr lang="en-US" dirty="0"/>
              <a:t>two lines if necessary</a:t>
            </a:r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5" hasCustomPrompt="1"/>
          </p:nvPr>
        </p:nvSpPr>
        <p:spPr>
          <a:xfrm>
            <a:off x="2183498" y="3244278"/>
            <a:ext cx="8790444" cy="2530883"/>
          </a:xfrm>
          <a:prstGeom prst="rect">
            <a:avLst/>
          </a:prstGeom>
        </p:spPr>
        <p:txBody>
          <a:bodyPr/>
          <a:lstStyle>
            <a:lvl1pPr marL="228554" indent="-228554">
              <a:buClr>
                <a:schemeClr val="accent1"/>
              </a:buClr>
              <a:buFont typeface="Wingdings" panose="05000000000000000000" pitchFamily="2" charset="2"/>
              <a:buChar char="§"/>
              <a:defRPr sz="1800" baseline="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 err="1"/>
              <a:t>Click</a:t>
            </a:r>
            <a:r>
              <a:rPr lang="et-EE" noProof="0" dirty="0"/>
              <a:t> </a:t>
            </a:r>
            <a:r>
              <a:rPr lang="et-EE" noProof="0" dirty="0" err="1"/>
              <a:t>to</a:t>
            </a:r>
            <a:r>
              <a:rPr lang="et-EE" noProof="0" dirty="0"/>
              <a:t> </a:t>
            </a:r>
            <a:r>
              <a:rPr lang="et-EE" noProof="0" dirty="0" err="1"/>
              <a:t>add</a:t>
            </a:r>
            <a:r>
              <a:rPr lang="et-EE" noProof="0" dirty="0"/>
              <a:t> a </a:t>
            </a:r>
            <a:r>
              <a:rPr lang="et-EE" noProof="0" dirty="0" err="1"/>
              <a:t>chart</a:t>
            </a:r>
            <a:endParaRPr lang="en-US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2171700" y="2144993"/>
            <a:ext cx="8790444" cy="901807"/>
          </a:xfrm>
          <a:prstGeom prst="rect">
            <a:avLst/>
          </a:prstGeom>
        </p:spPr>
        <p:txBody>
          <a:bodyPr lIns="0" tIns="0" rIns="0" bIns="0"/>
          <a:lstStyle>
            <a:lvl1pPr marL="228554" indent="-228554">
              <a:buClr>
                <a:srgbClr val="E4067E"/>
              </a:buClr>
              <a:buFont typeface="Wingdings" panose="05000000000000000000" pitchFamily="2" charset="2"/>
              <a:buChar char="§"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 marL="742801" indent="-285693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2pPr>
            <a:lvl3pPr marL="1142771" marR="0" indent="-228554" algn="l" defTabSz="914217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3pPr>
            <a:lvl4pPr marL="1371326" marR="0" indent="0" algn="l" defTabSz="914217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lvl4pPr>
            <a:lvl5pPr>
              <a:defRPr>
                <a:solidFill>
                  <a:srgbClr val="332B60"/>
                </a:solidFill>
              </a:defRPr>
            </a:lvl5pPr>
          </a:lstStyle>
          <a:p>
            <a:pPr lvl="0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marL="1142771" marR="0" lvl="2" indent="-228554" algn="l" defTabSz="914217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marL="2056989" marR="0" lvl="4" indent="-228554" algn="l" defTabSz="914217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marL="1142771" marR="0" lvl="2" indent="-228554" algn="l" defTabSz="914217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  <a:p>
            <a:pPr lvl="3"/>
            <a:endParaRPr lang="et-EE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2171700" y="1628779"/>
            <a:ext cx="8790444" cy="41366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41931F-AAD8-4E00-94BA-12A43BC364D1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21101376-CF83-497D-B491-1404BB6B7F40}" type="datetime1">
              <a:rPr lang="et-EE" smtClean="0">
                <a:solidFill>
                  <a:srgbClr val="000000">
                    <a:tint val="75000"/>
                  </a:srgbClr>
                </a:solidFill>
              </a:rPr>
              <a:t>04.12.2021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92F2FD-0CEB-43AF-9AE2-D1FC30D275F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t-EE">
                <a:solidFill>
                  <a:srgbClr val="000000">
                    <a:tint val="75000"/>
                  </a:srgbClr>
                </a:solidFill>
              </a:rPr>
              <a:t>e-Rum2020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DDC7F-4270-4FA0-B7EC-3B0CDE70212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5544B27-CF0D-4861-9E95-57641F09AF00}" type="slidenum">
              <a:rPr lang="et-E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80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  <p15:guide id="3" orient="horz" pos="399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549278"/>
            <a:ext cx="10656887" cy="81088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Presentation title on </a:t>
            </a:r>
          </a:p>
          <a:p>
            <a:pPr lvl="0"/>
            <a:r>
              <a:rPr lang="en-US" dirty="0"/>
              <a:t>two lines if necessary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171700" y="1628776"/>
            <a:ext cx="8964612" cy="388032"/>
          </a:xfrm>
          <a:prstGeom prst="rect">
            <a:avLst/>
          </a:prstGeom>
        </p:spPr>
        <p:txBody>
          <a:bodyPr lIns="0" tIns="0" rIns="0" bIns="0"/>
          <a:lstStyle>
            <a:lvl1pPr marL="228554" marR="0" indent="-228554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3pPr marL="1142771" marR="0" indent="-285693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lvl3pPr>
          </a:lstStyle>
          <a:p>
            <a:pPr lvl="0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171703" y="2196273"/>
            <a:ext cx="8964613" cy="3572706"/>
          </a:xfrm>
          <a:prstGeom prst="rect">
            <a:avLst/>
          </a:prstGeom>
        </p:spPr>
        <p:txBody>
          <a:bodyPr/>
          <a:lstStyle>
            <a:lvl1pPr marL="228554" indent="-228554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  <a:latin typeface="+mn-lt"/>
              </a:defRPr>
            </a:lvl1pPr>
          </a:lstStyle>
          <a:p>
            <a:pPr lvl="0"/>
            <a:r>
              <a:rPr lang="et-EE" noProof="0" dirty="0" err="1"/>
              <a:t>Click</a:t>
            </a:r>
            <a:r>
              <a:rPr lang="et-EE" noProof="0" dirty="0"/>
              <a:t> </a:t>
            </a:r>
            <a:r>
              <a:rPr lang="et-EE" noProof="0" dirty="0" err="1"/>
              <a:t>to</a:t>
            </a:r>
            <a:r>
              <a:rPr lang="et-EE" noProof="0" dirty="0"/>
              <a:t> </a:t>
            </a:r>
            <a:r>
              <a:rPr lang="et-EE" noProof="0" dirty="0" err="1"/>
              <a:t>add</a:t>
            </a:r>
            <a:r>
              <a:rPr lang="et-EE" noProof="0" dirty="0"/>
              <a:t> a </a:t>
            </a:r>
            <a:r>
              <a:rPr lang="et-EE" noProof="0" dirty="0" err="1"/>
              <a:t>picture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ACFD41-5699-4800-92D6-7CDC5E9F2E2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457B4EE-3C4E-426B-BCEE-BD9687A063D4}" type="datetime1">
              <a:rPr lang="et-EE" smtClean="0">
                <a:solidFill>
                  <a:srgbClr val="000000">
                    <a:tint val="75000"/>
                  </a:srgbClr>
                </a:solidFill>
              </a:rPr>
              <a:t>04.12.2021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87B90A-D1BF-436C-8022-53BB3210E26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t-EE">
                <a:solidFill>
                  <a:srgbClr val="000000">
                    <a:tint val="75000"/>
                  </a:srgbClr>
                </a:solidFill>
              </a:rPr>
              <a:t>e-Rum2020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BA1B9A-57C5-4F0E-A559-E5CAE932950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5544B27-CF0D-4861-9E95-57641F09AF00}" type="slidenum">
              <a:rPr lang="et-E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41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997">
          <p15:clr>
            <a:srgbClr val="FBAE40"/>
          </p15:clr>
        </p15:guide>
        <p15:guide id="3" orient="horz" pos="102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graaf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7" y="549275"/>
            <a:ext cx="6109380" cy="7552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Presentation title on </a:t>
            </a:r>
          </a:p>
          <a:p>
            <a:pPr lvl="0"/>
            <a:r>
              <a:rPr lang="en-US" dirty="0"/>
              <a:t>two lines if necessary</a:t>
            </a:r>
          </a:p>
        </p:txBody>
      </p:sp>
      <p:sp>
        <p:nvSpPr>
          <p:cNvPr id="12" name="Chart Placeholder 13"/>
          <p:cNvSpPr>
            <a:spLocks noGrp="1"/>
          </p:cNvSpPr>
          <p:nvPr>
            <p:ph type="chart" sz="quarter" idx="15" hasCustomPrompt="1"/>
          </p:nvPr>
        </p:nvSpPr>
        <p:spPr>
          <a:xfrm>
            <a:off x="6888166" y="549276"/>
            <a:ext cx="4248151" cy="5219700"/>
          </a:xfrm>
          <a:prstGeom prst="rect">
            <a:avLst/>
          </a:prstGeom>
        </p:spPr>
        <p:txBody>
          <a:bodyPr/>
          <a:lstStyle>
            <a:lvl1pPr marL="228554" indent="-228554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  <a:latin typeface="+mn-lt"/>
              </a:defRPr>
            </a:lvl1pPr>
          </a:lstStyle>
          <a:p>
            <a:pPr lvl="0"/>
            <a:r>
              <a:rPr lang="et-EE" noProof="0" dirty="0" err="1"/>
              <a:t>Click</a:t>
            </a:r>
            <a:r>
              <a:rPr lang="et-EE" noProof="0" dirty="0"/>
              <a:t> </a:t>
            </a:r>
            <a:r>
              <a:rPr lang="et-EE" noProof="0" dirty="0" err="1"/>
              <a:t>to</a:t>
            </a:r>
            <a:r>
              <a:rPr lang="et-EE" noProof="0" dirty="0"/>
              <a:t> </a:t>
            </a:r>
            <a:r>
              <a:rPr lang="et-EE" noProof="0" dirty="0" err="1"/>
              <a:t>add</a:t>
            </a:r>
            <a:r>
              <a:rPr lang="et-EE" noProof="0" dirty="0"/>
              <a:t> a </a:t>
            </a:r>
            <a:r>
              <a:rPr lang="et-EE" noProof="0" dirty="0" err="1"/>
              <a:t>chart</a:t>
            </a:r>
            <a:endParaRPr lang="en-US" noProof="0" dirty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171703" y="1628776"/>
            <a:ext cx="4351731" cy="4140199"/>
          </a:xfrm>
          <a:prstGeom prst="rect">
            <a:avLst/>
          </a:prstGeom>
        </p:spPr>
        <p:txBody>
          <a:bodyPr lIns="0" tIns="0" rIns="0" bIns="0"/>
          <a:lstStyle>
            <a:lvl1pPr marL="285693" marR="0" indent="-285693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 marL="685663" indent="-228554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2pPr>
            <a:lvl3pPr marL="1142771" marR="0" indent="-285693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3pPr>
            <a:lvl4pPr marL="1599880" marR="0" indent="-285693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4pPr>
            <a:lvl5pPr marL="2056989" marR="0" indent="-285693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5pPr>
            <a:lvl6pPr marL="2514097" marR="0" indent="-285693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 marL="2971206" marR="0" indent="-285693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lvl="1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marL="1142771" marR="0" lvl="2" indent="-285693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marL="1599880" marR="0" lvl="3" indent="-285693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marL="2056989" marR="0" lvl="4" indent="-285693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marL="2514097" marR="0" lvl="5" indent="-285693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marL="2971206" marR="0" lvl="6" indent="-285693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90069D-360A-42CC-8650-CD2B90C2261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C14E376-551D-4880-AFBD-138322A43F37}" type="datetime1">
              <a:rPr lang="et-EE" smtClean="0">
                <a:solidFill>
                  <a:srgbClr val="000000">
                    <a:tint val="75000"/>
                  </a:srgbClr>
                </a:solidFill>
              </a:rPr>
              <a:t>04.12.2021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454E2-C684-4408-B1E2-7A3A7F16F9D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t-EE">
                <a:solidFill>
                  <a:srgbClr val="000000">
                    <a:tint val="75000"/>
                  </a:srgbClr>
                </a:solidFill>
              </a:rPr>
              <a:t>e-Rum2020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A3453C-24C5-41C5-B7AA-829894CAE8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5544B27-CF0D-4861-9E95-57641F09AF00}" type="slidenum">
              <a:rPr lang="et-E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901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3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8" y="549275"/>
            <a:ext cx="6044006" cy="7552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  <a:lvl2pPr>
              <a:defRPr sz="2200" b="1" i="0"/>
            </a:lvl2pPr>
          </a:lstStyle>
          <a:p>
            <a:pPr lvl="0"/>
            <a:r>
              <a:rPr lang="en-US" dirty="0"/>
              <a:t>Presentation title on </a:t>
            </a:r>
          </a:p>
          <a:p>
            <a:pPr lvl="0"/>
            <a:r>
              <a:rPr lang="en-US" dirty="0"/>
              <a:t>two lines if necessary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7" hasCustomPrompt="1"/>
          </p:nvPr>
        </p:nvSpPr>
        <p:spPr>
          <a:xfrm>
            <a:off x="6888166" y="549276"/>
            <a:ext cx="4248151" cy="5219700"/>
          </a:xfrm>
          <a:prstGeom prst="rect">
            <a:avLst/>
          </a:prstGeom>
        </p:spPr>
        <p:txBody>
          <a:bodyPr/>
          <a:lstStyle>
            <a:lvl1pPr marL="228554" indent="-228554">
              <a:buClr>
                <a:schemeClr val="accent1"/>
              </a:buClr>
              <a:buFont typeface="Wingdings" panose="05000000000000000000" pitchFamily="2" charset="2"/>
              <a:buChar char="§"/>
              <a:defRPr sz="1800" baseline="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 err="1"/>
              <a:t>Click</a:t>
            </a:r>
            <a:r>
              <a:rPr lang="et-EE" noProof="0" dirty="0"/>
              <a:t> </a:t>
            </a:r>
            <a:r>
              <a:rPr lang="et-EE" noProof="0" dirty="0" err="1"/>
              <a:t>to</a:t>
            </a:r>
            <a:r>
              <a:rPr lang="et-EE" noProof="0" dirty="0"/>
              <a:t> </a:t>
            </a:r>
            <a:r>
              <a:rPr lang="et-EE" noProof="0" dirty="0" err="1"/>
              <a:t>add</a:t>
            </a:r>
            <a:r>
              <a:rPr lang="et-EE" noProof="0" dirty="0"/>
              <a:t> a </a:t>
            </a:r>
            <a:r>
              <a:rPr lang="et-EE" noProof="0" dirty="0" err="1"/>
              <a:t>picture</a:t>
            </a:r>
            <a:endParaRPr lang="en-US" noProof="0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171703" y="1628776"/>
            <a:ext cx="4351731" cy="4140199"/>
          </a:xfrm>
          <a:prstGeom prst="rect">
            <a:avLst/>
          </a:prstGeom>
        </p:spPr>
        <p:txBody>
          <a:bodyPr lIns="0" tIns="0" rIns="0" bIns="0"/>
          <a:lstStyle>
            <a:lvl1pPr marL="285693" marR="0" indent="-285693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 marL="685663" indent="-228554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2pPr>
            <a:lvl3pPr marL="1142771" indent="-228554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3pPr>
            <a:lvl4pPr marL="1599880" marR="0" indent="-285693" algn="l" defTabSz="914217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4pPr>
            <a:lvl5pPr marL="2056989" marR="0" indent="-285693" algn="l" defTabSz="914217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5pPr>
            <a:lvl6pPr marL="2514097" marR="0" indent="-285693" algn="l" defTabSz="914217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 marL="2971206" marR="0" indent="-285693" algn="l" defTabSz="914217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lvl="1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marL="1142771" marR="0" lvl="2" indent="-285693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marL="1599880" marR="0" lvl="3" indent="-285693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marL="2056989" marR="0" lvl="4" indent="-285693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marL="2514097" marR="0" lvl="5" indent="-285693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marL="2971206" marR="0" lvl="6" indent="-285693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lvl="0"/>
            <a:endParaRPr lang="et-EE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6087B5-7C75-4969-AAA7-909584AB43A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26C119E-86DC-4D80-8AC4-DD4E12A86315}" type="datetime1">
              <a:rPr lang="et-EE" smtClean="0">
                <a:solidFill>
                  <a:srgbClr val="000000">
                    <a:tint val="75000"/>
                  </a:srgbClr>
                </a:solidFill>
              </a:rPr>
              <a:t>04.12.2021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F6E396-2383-46E2-8C97-14BF807105A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t-EE">
                <a:solidFill>
                  <a:srgbClr val="000000">
                    <a:tint val="75000"/>
                  </a:srgbClr>
                </a:solidFill>
              </a:rPr>
              <a:t>e-Rum2020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A38CA-DF74-4C73-852C-ABF5B51377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5544B27-CF0D-4861-9E95-57641F09AF00}" type="slidenum">
              <a:rPr lang="et-E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41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3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afik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2171703" y="5204392"/>
            <a:ext cx="4351731" cy="570769"/>
          </a:xfrm>
          <a:prstGeom prst="rect">
            <a:avLst/>
          </a:prstGeom>
        </p:spPr>
        <p:txBody>
          <a:bodyPr lIns="0" tIns="0" rIns="0" bIns="0"/>
          <a:lstStyle>
            <a:lvl1pPr marL="228554" marR="0" indent="-228554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8" y="558471"/>
            <a:ext cx="10656888" cy="7552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Presentation title on </a:t>
            </a:r>
          </a:p>
          <a:p>
            <a:pPr lvl="0"/>
            <a:r>
              <a:rPr lang="en-US" dirty="0"/>
              <a:t>two lines if necessary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6888164" y="5204392"/>
            <a:ext cx="4248542" cy="570769"/>
          </a:xfrm>
          <a:prstGeom prst="rect">
            <a:avLst/>
          </a:prstGeom>
        </p:spPr>
        <p:txBody>
          <a:bodyPr lIns="0" tIns="0" rIns="0" bIns="0"/>
          <a:lstStyle>
            <a:lvl1pPr marL="228554" marR="0" indent="-228554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22" hasCustomPrompt="1"/>
          </p:nvPr>
        </p:nvSpPr>
        <p:spPr>
          <a:xfrm>
            <a:off x="2171701" y="1628779"/>
            <a:ext cx="4351338" cy="3336330"/>
          </a:xfrm>
          <a:prstGeom prst="rect">
            <a:avLst/>
          </a:prstGeom>
        </p:spPr>
        <p:txBody>
          <a:bodyPr/>
          <a:lstStyle>
            <a:lvl1pPr marL="228554" indent="-228554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 err="1"/>
              <a:t>Click</a:t>
            </a:r>
            <a:r>
              <a:rPr lang="et-EE" noProof="0" dirty="0"/>
              <a:t> </a:t>
            </a:r>
            <a:r>
              <a:rPr lang="et-EE" noProof="0" dirty="0" err="1"/>
              <a:t>to</a:t>
            </a:r>
            <a:r>
              <a:rPr lang="et-EE" noProof="0" dirty="0"/>
              <a:t> </a:t>
            </a:r>
            <a:r>
              <a:rPr lang="et-EE" noProof="0" dirty="0" err="1"/>
              <a:t>add</a:t>
            </a:r>
            <a:r>
              <a:rPr lang="et-EE" noProof="0" dirty="0"/>
              <a:t> a </a:t>
            </a:r>
            <a:r>
              <a:rPr lang="et-EE" noProof="0" dirty="0" err="1"/>
              <a:t>diagram</a:t>
            </a:r>
            <a:endParaRPr lang="en-US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3" hasCustomPrompt="1"/>
          </p:nvPr>
        </p:nvSpPr>
        <p:spPr>
          <a:xfrm>
            <a:off x="6888163" y="1628775"/>
            <a:ext cx="4248150" cy="3336331"/>
          </a:xfrm>
          <a:prstGeom prst="rect">
            <a:avLst/>
          </a:prstGeom>
        </p:spPr>
        <p:txBody>
          <a:bodyPr/>
          <a:lstStyle>
            <a:lvl1pPr marL="228554" indent="-228554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 err="1"/>
              <a:t>Click</a:t>
            </a:r>
            <a:r>
              <a:rPr lang="et-EE" noProof="0" dirty="0"/>
              <a:t> </a:t>
            </a:r>
            <a:r>
              <a:rPr lang="et-EE" noProof="0" dirty="0" err="1"/>
              <a:t>to</a:t>
            </a:r>
            <a:r>
              <a:rPr lang="et-EE" noProof="0" dirty="0"/>
              <a:t> </a:t>
            </a:r>
            <a:r>
              <a:rPr lang="et-EE" noProof="0" dirty="0" err="1"/>
              <a:t>add</a:t>
            </a:r>
            <a:r>
              <a:rPr lang="et-EE" noProof="0" dirty="0"/>
              <a:t> a </a:t>
            </a:r>
            <a:r>
              <a:rPr lang="et-EE" noProof="0" dirty="0" err="1"/>
              <a:t>diagram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FE7DAC-166A-4FBB-BE03-BA8D4CC8E9C4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EEBF8315-047F-4529-811D-91103CECE964}" type="datetime1">
              <a:rPr lang="et-EE" smtClean="0">
                <a:solidFill>
                  <a:srgbClr val="000000">
                    <a:tint val="75000"/>
                  </a:srgbClr>
                </a:solidFill>
              </a:rPr>
              <a:t>04.12.2021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D54610-AF7C-45A7-9583-B44D64B5014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t-EE">
                <a:solidFill>
                  <a:srgbClr val="000000">
                    <a:tint val="75000"/>
                  </a:srgbClr>
                </a:solidFill>
              </a:rPr>
              <a:t>e-Rum2020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D74D9-0242-406A-ACCA-AD1AD7BB945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65544B27-CF0D-4861-9E95-57641F09AF00}" type="slidenum">
              <a:rPr lang="et-E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5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 pil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/>
          <p:cNvSpPr>
            <a:spLocks noGrp="1"/>
          </p:cNvSpPr>
          <p:nvPr>
            <p:ph type="pic" sz="quarter" idx="17" hasCustomPrompt="1"/>
          </p:nvPr>
        </p:nvSpPr>
        <p:spPr>
          <a:xfrm>
            <a:off x="2171703" y="549276"/>
            <a:ext cx="5109317" cy="5219700"/>
          </a:xfrm>
          <a:prstGeom prst="rect">
            <a:avLst/>
          </a:prstGeom>
        </p:spPr>
        <p:txBody>
          <a:bodyPr/>
          <a:lstStyle>
            <a:lvl1pPr marL="228554" indent="-228554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 err="1"/>
              <a:t>Click</a:t>
            </a:r>
            <a:r>
              <a:rPr lang="et-EE" noProof="0" dirty="0"/>
              <a:t> </a:t>
            </a:r>
            <a:r>
              <a:rPr lang="et-EE" noProof="0" dirty="0" err="1"/>
              <a:t>to</a:t>
            </a:r>
            <a:r>
              <a:rPr lang="et-EE" noProof="0" dirty="0"/>
              <a:t> </a:t>
            </a:r>
            <a:r>
              <a:rPr lang="et-EE" noProof="0" dirty="0" err="1"/>
              <a:t>add</a:t>
            </a:r>
            <a:r>
              <a:rPr lang="et-EE" noProof="0" dirty="0"/>
              <a:t> a </a:t>
            </a:r>
            <a:r>
              <a:rPr lang="et-EE" noProof="0" dirty="0" err="1"/>
              <a:t>picture</a:t>
            </a:r>
            <a:endParaRPr lang="en-US" noProof="0" dirty="0"/>
          </a:p>
        </p:txBody>
      </p:sp>
      <p:sp>
        <p:nvSpPr>
          <p:cNvPr id="10" name="Picture Placeholder 19"/>
          <p:cNvSpPr>
            <a:spLocks noGrp="1"/>
          </p:cNvSpPr>
          <p:nvPr>
            <p:ph type="pic" sz="quarter" idx="19" hasCustomPrompt="1"/>
          </p:nvPr>
        </p:nvSpPr>
        <p:spPr>
          <a:xfrm>
            <a:off x="7511756" y="3459344"/>
            <a:ext cx="3624561" cy="2309631"/>
          </a:xfrm>
          <a:prstGeom prst="rect">
            <a:avLst/>
          </a:prstGeom>
        </p:spPr>
        <p:txBody>
          <a:bodyPr/>
          <a:lstStyle>
            <a:lvl1pPr marL="228554" indent="-228554">
              <a:buClr>
                <a:schemeClr val="accent1"/>
              </a:buClr>
              <a:buFont typeface="Wingdings" panose="05000000000000000000" pitchFamily="2" charset="2"/>
              <a:buChar char="§"/>
              <a:defRPr sz="1800" baseline="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 err="1"/>
              <a:t>Click</a:t>
            </a:r>
            <a:r>
              <a:rPr lang="et-EE" noProof="0" dirty="0"/>
              <a:t> </a:t>
            </a:r>
            <a:r>
              <a:rPr lang="et-EE" noProof="0" dirty="0" err="1"/>
              <a:t>to</a:t>
            </a:r>
            <a:r>
              <a:rPr lang="et-EE" noProof="0" dirty="0"/>
              <a:t> </a:t>
            </a:r>
            <a:r>
              <a:rPr lang="et-EE" noProof="0" dirty="0" err="1"/>
              <a:t>add</a:t>
            </a:r>
            <a:r>
              <a:rPr lang="et-EE" noProof="0" dirty="0"/>
              <a:t> a </a:t>
            </a:r>
            <a:r>
              <a:rPr lang="et-EE" noProof="0" dirty="0" err="1"/>
              <a:t>picture</a:t>
            </a:r>
            <a:endParaRPr lang="en-US" noProof="0" dirty="0"/>
          </a:p>
        </p:txBody>
      </p:sp>
      <p:sp>
        <p:nvSpPr>
          <p:cNvPr id="11" name="Picture Placeholder 19"/>
          <p:cNvSpPr>
            <a:spLocks noGrp="1"/>
          </p:cNvSpPr>
          <p:nvPr>
            <p:ph type="pic" sz="quarter" idx="20" hasCustomPrompt="1"/>
          </p:nvPr>
        </p:nvSpPr>
        <p:spPr>
          <a:xfrm>
            <a:off x="7511756" y="549275"/>
            <a:ext cx="3624561" cy="2709564"/>
          </a:xfrm>
          <a:prstGeom prst="rect">
            <a:avLst/>
          </a:prstGeom>
        </p:spPr>
        <p:txBody>
          <a:bodyPr/>
          <a:lstStyle>
            <a:lvl1pPr marL="228554" indent="-228554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 err="1"/>
              <a:t>Click</a:t>
            </a:r>
            <a:r>
              <a:rPr lang="et-EE" noProof="0" dirty="0"/>
              <a:t> </a:t>
            </a:r>
            <a:r>
              <a:rPr lang="et-EE" noProof="0" dirty="0" err="1"/>
              <a:t>to</a:t>
            </a:r>
            <a:r>
              <a:rPr lang="et-EE" noProof="0" dirty="0"/>
              <a:t> </a:t>
            </a:r>
            <a:r>
              <a:rPr lang="et-EE" noProof="0" dirty="0" err="1"/>
              <a:t>add</a:t>
            </a:r>
            <a:r>
              <a:rPr lang="et-EE" noProof="0" dirty="0"/>
              <a:t> a </a:t>
            </a:r>
            <a:r>
              <a:rPr lang="et-EE" noProof="0" dirty="0" err="1"/>
              <a:t>picture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FF35C7-EF3D-455E-866A-441F4248836E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ACDDCD2D-FCB0-4D03-A98E-668769BA20E0}" type="datetime1">
              <a:rPr lang="et-EE" smtClean="0">
                <a:solidFill>
                  <a:srgbClr val="000000">
                    <a:tint val="75000"/>
                  </a:srgbClr>
                </a:solidFill>
              </a:rPr>
              <a:t>04.12.2021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0DC3C3-A9E6-47B2-B6A2-CF54F59A9A0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t-EE">
                <a:solidFill>
                  <a:srgbClr val="000000">
                    <a:tint val="75000"/>
                  </a:srgbClr>
                </a:solidFill>
              </a:rPr>
              <a:t>e-Rum2020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E424CD-5347-48B9-A57E-300BF3B04C2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65544B27-CF0D-4861-9E95-57641F09AF00}" type="slidenum">
              <a:rPr lang="et-E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684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8" y="551545"/>
            <a:ext cx="10656888" cy="83666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  <a:lvl2pPr>
              <a:defRPr sz="2500" b="1" i="0"/>
            </a:lvl2pPr>
          </a:lstStyle>
          <a:p>
            <a:pPr lvl="0"/>
            <a:r>
              <a:rPr lang="en-US" dirty="0"/>
              <a:t>Presentation title on </a:t>
            </a:r>
          </a:p>
          <a:p>
            <a:pPr lvl="0"/>
            <a:r>
              <a:rPr lang="en-US" dirty="0"/>
              <a:t>two lines if necessary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23"/>
          </p:nvPr>
        </p:nvSpPr>
        <p:spPr>
          <a:xfrm>
            <a:off x="2171703" y="1628779"/>
            <a:ext cx="8964613" cy="4140200"/>
          </a:xfrm>
          <a:prstGeom prst="rect">
            <a:avLst/>
          </a:prstGeom>
        </p:spPr>
        <p:txBody>
          <a:bodyPr/>
          <a:lstStyle>
            <a:lvl1pPr>
              <a:defRPr sz="1800" baseline="0">
                <a:solidFill>
                  <a:schemeClr val="bg1"/>
                </a:solidFill>
                <a:latin typeface="Verdana" charset="0"/>
              </a:defRPr>
            </a:lvl1pPr>
          </a:lstStyle>
          <a:p>
            <a:pPr lvl="0"/>
            <a:r>
              <a:rPr lang="et-EE" noProof="0" dirty="0"/>
              <a:t>Tabeli lisamiseks klõpsake ikooni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FBA5ED-D7D9-46E0-A29F-41019FF2C0F5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9225BEE1-8054-4C88-86C3-3B8A6406D94D}" type="datetime1">
              <a:rPr lang="et-EE" smtClean="0">
                <a:solidFill>
                  <a:srgbClr val="000000">
                    <a:tint val="75000"/>
                  </a:srgbClr>
                </a:solidFill>
              </a:rPr>
              <a:t>04.12.2021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139B8C-A05E-4EFB-A1A6-02F7B2DAAB2F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t-EE">
                <a:solidFill>
                  <a:srgbClr val="000000">
                    <a:tint val="75000"/>
                  </a:srgbClr>
                </a:solidFill>
              </a:rPr>
              <a:t>e-Rum2020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4D271-CA8A-430F-9E79-66C41D733649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65544B27-CF0D-4861-9E95-57641F09AF00}" type="slidenum">
              <a:rPr lang="et-E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t-EE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687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8B2623-D8FA-4CE2-A4AA-9FC8062163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07101" y="6356350"/>
            <a:ext cx="15544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7AABC4C0-1203-4F05-B11C-6DE60C06C59D}" type="datetime1">
              <a:rPr lang="et-EE" smtClean="0">
                <a:solidFill>
                  <a:srgbClr val="000000">
                    <a:tint val="75000"/>
                  </a:srgbClr>
                </a:solidFill>
                <a:latin typeface="Calibri" pitchFamily="34" charset="0"/>
              </a:rPr>
              <a:pPr defTabSz="914217"/>
              <a:t>04.12.2021</a:t>
            </a:fld>
            <a:endParaRPr lang="et-EE" dirty="0">
              <a:solidFill>
                <a:srgbClr val="000000">
                  <a:tint val="75000"/>
                </a:srgbClr>
              </a:solidFill>
              <a:latin typeface="Calibri" pitchFamily="34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0AB993-4BFC-4F9E-97E1-F2FF3173D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365128"/>
            <a:ext cx="10515600" cy="956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P</a:t>
            </a:r>
            <a:r>
              <a:rPr lang="et-EE" dirty="0"/>
              <a:t>RESENTATION TITLE </a:t>
            </a:r>
            <a:br>
              <a:rPr lang="et-EE" dirty="0"/>
            </a:br>
            <a:r>
              <a:rPr lang="et-EE" dirty="0"/>
              <a:t>ON TWO LINES IF NECESSARY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043F4D-4C1B-412C-914B-5B86DDA7F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3" y="1496294"/>
            <a:ext cx="10515600" cy="402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E4067E"/>
              </a:buClr>
            </a:pP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Vivamus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hendrerit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Proin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dapibus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Praesent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ultrice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ces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nulla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sit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amet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lacus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</a:t>
            </a:r>
          </a:p>
          <a:p>
            <a:pPr lvl="1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dirty="0" err="1">
                <a:solidFill>
                  <a:srgbClr val="332B60"/>
                </a:solidFill>
              </a:rPr>
              <a:t>Ut</a:t>
            </a:r>
            <a:r>
              <a:rPr lang="en-US" altLang="en-US" sz="1800" dirty="0">
                <a:solidFill>
                  <a:srgbClr val="332B60"/>
                </a:solidFill>
              </a:rPr>
              <a:t> vitae </a:t>
            </a:r>
            <a:r>
              <a:rPr lang="en-US" altLang="en-US" sz="1800" dirty="0" err="1">
                <a:solidFill>
                  <a:srgbClr val="332B60"/>
                </a:solidFill>
              </a:rPr>
              <a:t>nunc</a:t>
            </a:r>
            <a:r>
              <a:rPr lang="en-US" altLang="en-US" sz="1800" dirty="0">
                <a:solidFill>
                  <a:srgbClr val="332B60"/>
                </a:solidFill>
              </a:rPr>
              <a:t> non </a:t>
            </a:r>
            <a:r>
              <a:rPr lang="en-US" altLang="en-US" sz="1800" dirty="0" err="1">
                <a:solidFill>
                  <a:srgbClr val="332B60"/>
                </a:solidFill>
              </a:rPr>
              <a:t>pede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tristique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sagittis</a:t>
            </a:r>
            <a:r>
              <a:rPr lang="en-US" altLang="en-US" sz="1800" dirty="0">
                <a:solidFill>
                  <a:srgbClr val="332B60"/>
                </a:solidFill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</a:rPr>
              <a:t>Aliquam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imperdiet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elit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vel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justo</a:t>
            </a:r>
            <a:r>
              <a:rPr lang="en-US" altLang="en-US" sz="1800" dirty="0">
                <a:solidFill>
                  <a:srgbClr val="332B60"/>
                </a:solidFill>
              </a:rPr>
              <a:t>. </a:t>
            </a:r>
          </a:p>
          <a:p>
            <a:pPr lvl="2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dirty="0" err="1">
                <a:solidFill>
                  <a:srgbClr val="332B60"/>
                </a:solidFill>
              </a:rPr>
              <a:t>Quisque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porttitor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imperiandiet</a:t>
            </a:r>
            <a:r>
              <a:rPr lang="en-US" altLang="en-US" sz="1800" dirty="0">
                <a:solidFill>
                  <a:srgbClr val="332B60"/>
                </a:solidFill>
              </a:rPr>
              <a:t> qua.</a:t>
            </a:r>
          </a:p>
          <a:p>
            <a:pPr lvl="3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</a:p>
          <a:p>
            <a:pPr lvl="4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</a:p>
          <a:p>
            <a:pPr lvl="5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</a:p>
          <a:p>
            <a:pPr marL="2971206" marR="0" lvl="6" indent="-228554" algn="l" defTabSz="91421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  <a:endParaRPr lang="en-US" altLang="en-US" dirty="0">
              <a:solidFill>
                <a:srgbClr val="332B60"/>
              </a:solidFill>
            </a:endParaRPr>
          </a:p>
          <a:p>
            <a:pPr marL="3428314" marR="0" lvl="7" indent="-228554" algn="l" defTabSz="91421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  <a:endParaRPr lang="en-US" altLang="en-US" dirty="0">
              <a:solidFill>
                <a:srgbClr val="332B6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6E1BA-D6AB-4316-9F19-8ED4B7928F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5278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r>
              <a:rPr lang="et-EE">
                <a:solidFill>
                  <a:srgbClr val="000000">
                    <a:tint val="75000"/>
                  </a:srgbClr>
                </a:solidFill>
                <a:latin typeface="Calibri" pitchFamily="34" charset="0"/>
              </a:rPr>
              <a:t>e-Rum2020</a:t>
            </a:r>
            <a:endParaRPr lang="et-EE" dirty="0">
              <a:solidFill>
                <a:srgbClr val="000000">
                  <a:tint val="75000"/>
                </a:srgbClr>
              </a:solidFill>
              <a:latin typeface="Calibri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72CC5-1C10-475D-942C-1CD384BDA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8607" y="6356350"/>
            <a:ext cx="705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65544B27-CF0D-4861-9E95-57641F09AF00}" type="slidenum">
              <a:rPr lang="et-EE" smtClean="0">
                <a:solidFill>
                  <a:srgbClr val="000000">
                    <a:tint val="75000"/>
                  </a:srgbClr>
                </a:solidFill>
                <a:latin typeface="Calibri" pitchFamily="34" charset="0"/>
              </a:rPr>
              <a:pPr defTabSz="914217"/>
              <a:t>‹#›</a:t>
            </a:fld>
            <a:endParaRPr lang="et-EE">
              <a:solidFill>
                <a:srgbClr val="000000">
                  <a:tint val="75000"/>
                </a:srgbClr>
              </a:solidFill>
              <a:latin typeface="Calibri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39129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"/>
          <p:cNvSpPr txBox="1">
            <a:spLocks/>
          </p:cNvSpPr>
          <p:nvPr/>
        </p:nvSpPr>
        <p:spPr>
          <a:xfrm>
            <a:off x="1613360" y="5972635"/>
            <a:ext cx="3139384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>
                <a:solidFill>
                  <a:srgbClr val="9396B0"/>
                </a:solidFill>
              </a:rPr>
              <a:t>TALLINN UNIVERSITY OF TECHNOLOGY</a:t>
            </a:r>
            <a:endParaRPr lang="en-US" altLang="en-US" sz="1200" b="0" dirty="0">
              <a:solidFill>
                <a:srgbClr val="9396B0"/>
              </a:solidFill>
            </a:endParaRPr>
          </a:p>
          <a:p>
            <a:r>
              <a:rPr lang="en-US" altLang="en-US" sz="1200" b="0" dirty="0" err="1">
                <a:solidFill>
                  <a:srgbClr val="9396B0"/>
                </a:solidFill>
              </a:rPr>
              <a:t>Virumaa</a:t>
            </a:r>
            <a:r>
              <a:rPr lang="en-US" altLang="en-US" sz="1200" b="0" dirty="0">
                <a:solidFill>
                  <a:srgbClr val="9396B0"/>
                </a:solidFill>
              </a:rPr>
              <a:t> college</a:t>
            </a:r>
          </a:p>
        </p:txBody>
      </p:sp>
      <p:pic>
        <p:nvPicPr>
          <p:cNvPr id="10" name="Picture 9" descr="Virumaa kolledz_hall_ENG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8264" y="5372969"/>
            <a:ext cx="1693093" cy="133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4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2200" b="1" kern="1200" baseline="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Verdan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Verdan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Verdan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Verdana" charset="0"/>
        </a:defRPr>
      </a:lvl5pPr>
      <a:lvl6pPr marL="45710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 Light" charset="0"/>
        </a:defRPr>
      </a:lvl6pPr>
      <a:lvl7pPr marL="91421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 Light" charset="0"/>
        </a:defRPr>
      </a:lvl7pPr>
      <a:lvl8pPr marL="13713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 Light" charset="0"/>
        </a:defRPr>
      </a:lvl8pPr>
      <a:lvl9pPr marL="182843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 Light" charset="0"/>
        </a:defRPr>
      </a:lvl9pPr>
    </p:titleStyle>
    <p:bodyStyle>
      <a:lvl1pPr marL="228554" indent="-228554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marR="0" indent="-228554" algn="l" defTabSz="914217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rgbClr val="E4067E"/>
        </a:buClr>
        <a:buSzTx/>
        <a:buFont typeface="Wingdings" panose="05000000000000000000" pitchFamily="2" charset="2"/>
        <a:buChar char="§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marR="0" indent="-228554" algn="l" defTabSz="914217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rgbClr val="E4067E"/>
        </a:buClr>
        <a:buSzTx/>
        <a:buFont typeface="Wingdings" panose="05000000000000000000" pitchFamily="2" charset="2"/>
        <a:buChar char="§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marR="0" indent="0" algn="l" defTabSz="914217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rgbClr val="E4067E"/>
        </a:buClr>
        <a:buSzTx/>
        <a:buFont typeface="Wingdings" panose="05000000000000000000" pitchFamily="2" charset="2"/>
        <a:buNone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34">
          <p15:clr>
            <a:srgbClr val="F26B43"/>
          </p15:clr>
        </p15:guide>
        <p15:guide id="2" pos="302">
          <p15:clr>
            <a:srgbClr val="F26B43"/>
          </p15:clr>
        </p15:guide>
        <p15:guide id="3" pos="1368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orient="horz" pos="1026">
          <p15:clr>
            <a:srgbClr val="F26B43"/>
          </p15:clr>
        </p15:guide>
        <p15:guide id="6" orient="horz" pos="34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microsoft.com/office/2007/relationships/hdphoto" Target="../media/hdphoto19.wdp"/><Relationship Id="rId2" Type="http://schemas.openxmlformats.org/officeDocument/2006/relationships/hyperlink" Target="https://www.ilmateenistus.ee/ilm/ilmavaatlused/vaatlusandmed/tunniandmed/" TargetMode="External"/><Relationship Id="rId1" Type="http://schemas.openxmlformats.org/officeDocument/2006/relationships/slideLayout" Target="../slideLayouts/slideLayout4.xml"/><Relationship Id="rId6" Type="http://schemas.microsoft.com/office/2007/relationships/hdphoto" Target="../media/hdphoto16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niftit.com/connecting-power-bi-to-postgresql/" TargetMode="External"/><Relationship Id="rId3" Type="http://schemas.openxmlformats.org/officeDocument/2006/relationships/image" Target="../media/image35.png"/><Relationship Id="rId7" Type="http://schemas.microsoft.com/office/2007/relationships/hdphoto" Target="../media/hdphoto22.wdp"/><Relationship Id="rId2" Type="http://schemas.openxmlformats.org/officeDocument/2006/relationships/hyperlink" Target="https://stackoverflow.com/questions/53921336/an-error-happened-while-reading-data-from-the-provider-the-remote-certificate-i/60451432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hyperlink" Target="https://www.postgresql.org/ftp/odbc/versions/msi/" TargetMode="External"/><Relationship Id="rId4" Type="http://schemas.microsoft.com/office/2007/relationships/hdphoto" Target="../media/hdphoto2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7" Type="http://schemas.microsoft.com/office/2007/relationships/hdphoto" Target="../media/hdphoto2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microsoft.com/office/2007/relationships/hdphoto" Target="../media/hdphoto24.wdp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7.wdp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powerbi.microsoft.com/en-us/pricing/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hyperlink" Target="https://www.microsoft.com/en-us/download/details.aspx?id=58494" TargetMode="Externa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Relationship Id="rId9" Type="http://schemas.openxmlformats.org/officeDocument/2006/relationships/hyperlink" Target="https://docs.microsoft.com/en-us/power-bi/fundamentals/service-features-license-type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dax/dax-function-reference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7" Type="http://schemas.microsoft.com/office/2007/relationships/hdphoto" Target="../media/hdphoto3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microsoft.com/office/2007/relationships/hdphoto" Target="../media/hdphoto32.wdp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hyperlink" Target="https://www.sisense.com/reports/gartner-magic-quadrant-business-intelligence/" TargetMode="External"/><Relationship Id="rId9" Type="http://schemas.openxmlformats.org/officeDocument/2006/relationships/hyperlink" Target="https://trends.google.com/trends/explore?date=today%205-y&amp;q=%2Fg%2F11clr_l6ft,%2Fg%2F11ckkys_95,%2Fm%2F0bqs19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power-bi/consumer/end-user-basic-concepts" TargetMode="External"/><Relationship Id="rId2" Type="http://schemas.openxmlformats.org/officeDocument/2006/relationships/hyperlink" Target="https://docs.microsoft.com/en-us/power-bi/consumer/end-user-dashboards" TargetMode="External"/><Relationship Id="rId1" Type="http://schemas.openxmlformats.org/officeDocument/2006/relationships/slideLayout" Target="../slideLayouts/slideLayout4.xml"/><Relationship Id="rId5" Type="http://schemas.microsoft.com/office/2007/relationships/hdphoto" Target="../media/hdphoto35.wdp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microsoft.com/office/2007/relationships/hdphoto" Target="../media/hdphoto37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hyperlink" Target="https://docs.microsoft.com/en-us/data-integration/gateway/service-gateway-install" TargetMode="External"/><Relationship Id="rId4" Type="http://schemas.microsoft.com/office/2007/relationships/hdphoto" Target="../media/hdphoto36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docs.microsoft.com/en-us/data-integration/gateway/service-gateway-manage" TargetMode="External"/><Relationship Id="rId1" Type="http://schemas.openxmlformats.org/officeDocument/2006/relationships/slideLayout" Target="../slideLayouts/slideLayout4.xml"/><Relationship Id="rId6" Type="http://schemas.microsoft.com/office/2007/relationships/hdphoto" Target="../media/hdphoto39.wdp"/><Relationship Id="rId5" Type="http://schemas.openxmlformats.org/officeDocument/2006/relationships/image" Target="../media/image76.png"/><Relationship Id="rId4" Type="http://schemas.microsoft.com/office/2007/relationships/hdphoto" Target="../media/hdphoto38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docs.microsoft.com/en-us/power-bi/connect-data/refresh-desktop-file-onedrive" TargetMode="External"/><Relationship Id="rId1" Type="http://schemas.openxmlformats.org/officeDocument/2006/relationships/slideLayout" Target="../slideLayouts/slideLayout4.xml"/><Relationship Id="rId6" Type="http://schemas.microsoft.com/office/2007/relationships/hdphoto" Target="../media/hdphoto40.wdp"/><Relationship Id="rId5" Type="http://schemas.openxmlformats.org/officeDocument/2006/relationships/image" Target="../media/image78.png"/><Relationship Id="rId4" Type="http://schemas.openxmlformats.org/officeDocument/2006/relationships/hyperlink" Target="https://www.brainstorminc.com/blog/onedrive-files-to-microsoft-powerbi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13" Type="http://schemas.openxmlformats.org/officeDocument/2006/relationships/image" Target="../media/image85.png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12" Type="http://schemas.openxmlformats.org/officeDocument/2006/relationships/image" Target="../media/image84.png"/><Relationship Id="rId2" Type="http://schemas.openxmlformats.org/officeDocument/2006/relationships/hyperlink" Target="https://docs.microsoft.com/en-us/power-bi/connect-data/service-gateway-sql-tutorial" TargetMode="External"/><Relationship Id="rId1" Type="http://schemas.openxmlformats.org/officeDocument/2006/relationships/slideLayout" Target="../slideLayouts/slideLayout4.xml"/><Relationship Id="rId6" Type="http://schemas.microsoft.com/office/2007/relationships/hdphoto" Target="../media/hdphoto42.wdp"/><Relationship Id="rId11" Type="http://schemas.openxmlformats.org/officeDocument/2006/relationships/image" Target="../media/image83.png"/><Relationship Id="rId5" Type="http://schemas.openxmlformats.org/officeDocument/2006/relationships/image" Target="../media/image80.png"/><Relationship Id="rId10" Type="http://schemas.microsoft.com/office/2007/relationships/hdphoto" Target="../media/hdphoto44.wdp"/><Relationship Id="rId4" Type="http://schemas.microsoft.com/office/2007/relationships/hdphoto" Target="../media/hdphoto41.wdp"/><Relationship Id="rId9" Type="http://schemas.openxmlformats.org/officeDocument/2006/relationships/image" Target="../media/image82.png"/><Relationship Id="rId14" Type="http://schemas.microsoft.com/office/2007/relationships/hdphoto" Target="../media/hdphoto4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hyperlink" Target="https://www.tableau.com/academic/students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9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1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ervices.odata.org/V2/Northwind/Northwind.svc/" TargetMode="External"/><Relationship Id="rId5" Type="http://schemas.microsoft.com/office/2007/relationships/hdphoto" Target="../media/hdphoto13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Microsoft Power BI – Office 365 Business Analysis Service - TPG">
            <a:extLst>
              <a:ext uri="{FF2B5EF4-FFF2-40B4-BE49-F238E27FC236}">
                <a16:creationId xmlns:a16="http://schemas.microsoft.com/office/drawing/2014/main" id="{33D16A36-A72F-421C-B640-5F82FA490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93" y="3052169"/>
            <a:ext cx="5451798" cy="224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7447C8-FB17-4052-9382-8DD59D9F4949}"/>
              </a:ext>
            </a:extLst>
          </p:cNvPr>
          <p:cNvSpPr txBox="1">
            <a:spLocks/>
          </p:cNvSpPr>
          <p:nvPr/>
        </p:nvSpPr>
        <p:spPr bwMode="auto">
          <a:xfrm>
            <a:off x="0" y="407666"/>
            <a:ext cx="11927854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Power BI komponendid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D93E6B-99EC-46E6-93C5-3EA6D741ACAD}"/>
              </a:ext>
            </a:extLst>
          </p:cNvPr>
          <p:cNvSpPr txBox="1"/>
          <p:nvPr/>
        </p:nvSpPr>
        <p:spPr>
          <a:xfrm>
            <a:off x="264146" y="1062276"/>
            <a:ext cx="9985735" cy="171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defPPr>
              <a:defRPr lang="et-EE"/>
            </a:defPPr>
            <a:lvl1pPr marL="285750" indent="-285750" algn="just">
              <a:lnSpc>
                <a:spcPct val="120000"/>
              </a:lnSpc>
              <a:spcBef>
                <a:spcPts val="600"/>
              </a:spcBef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defRPr b="0" i="0">
                <a:solidFill>
                  <a:srgbClr val="333333"/>
                </a:solidFill>
                <a:effectLst/>
                <a:latin typeface="Arial" panose="020B0604020202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BI Desktop</a:t>
            </a: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 tasuta</a:t>
            </a: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töövahend andmete kokku toomiseks, puhastamiseks ja teisendamiseks, seoste loomiseks ja aruannete kujundamiseks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BI service</a:t>
            </a: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(pilveteenus)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BI Mobile</a:t>
            </a: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Apps (</a:t>
            </a: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Windows, iOS, Android </a:t>
            </a: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8200" name="Picture 8" descr="Venn diagram showing the relationship between Power B I Desktop and the Power B I service.">
            <a:extLst>
              <a:ext uri="{FF2B5EF4-FFF2-40B4-BE49-F238E27FC236}">
                <a16:creationId xmlns:a16="http://schemas.microsoft.com/office/drawing/2014/main" id="{3CB023D3-AA73-4B6B-8BC8-80D1FAC7F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890" y="2212632"/>
            <a:ext cx="5769110" cy="3307623"/>
          </a:xfrm>
          <a:prstGeom prst="snip2DiagRect">
            <a:avLst>
              <a:gd name="adj1" fmla="val 29279"/>
              <a:gd name="adj2" fmla="val 1666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DD26DC2-9819-4598-A0F4-3CB104E8D8DA}"/>
              </a:ext>
            </a:extLst>
          </p:cNvPr>
          <p:cNvSpPr txBox="1">
            <a:spLocks/>
          </p:cNvSpPr>
          <p:nvPr/>
        </p:nvSpPr>
        <p:spPr bwMode="auto">
          <a:xfrm>
            <a:off x="128985" y="-123304"/>
            <a:ext cx="11451324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r>
              <a:rPr lang="et-EE" altLang="en-US"/>
              <a:t>Andmete visualiseerimine Power BI abil (osa 1)</a:t>
            </a:r>
          </a:p>
        </p:txBody>
      </p:sp>
    </p:spTree>
    <p:extLst>
      <p:ext uri="{BB962C8B-B14F-4D97-AF65-F5344CB8AC3E}">
        <p14:creationId xmlns:p14="http://schemas.microsoft.com/office/powerpoint/2010/main" val="111230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D874DA7-6F67-4DED-BE2E-AA9D1C6FDD5B}"/>
              </a:ext>
            </a:extLst>
          </p:cNvPr>
          <p:cNvSpPr txBox="1"/>
          <p:nvPr/>
        </p:nvSpPr>
        <p:spPr>
          <a:xfrm>
            <a:off x="118279" y="773855"/>
            <a:ext cx="11663520" cy="420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defPPr>
              <a:defRPr lang="et-EE"/>
            </a:defPPr>
            <a:lvl1pPr marL="285750" indent="-285750">
              <a:lnSpc>
                <a:spcPct val="150000"/>
              </a:lnSpc>
              <a:spcBef>
                <a:spcPts val="600"/>
              </a:spcBef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defRPr b="0" i="0">
                <a:solidFill>
                  <a:srgbClr val="222222"/>
                </a:solidFill>
                <a:effectLst/>
              </a:defRPr>
            </a:lvl1pPr>
          </a:lstStyle>
          <a:p>
            <a:r>
              <a:rPr lang="et-EE"/>
              <a:t>Aruande komplekteerimine:</a:t>
            </a:r>
          </a:p>
          <a:p>
            <a:pPr marL="742950" lvl="1" indent="-285750">
              <a:lnSpc>
                <a:spcPct val="150000"/>
              </a:lnSpc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et-EE"/>
              <a:t>lehekülgede kaupa vastavalt püstitatud küsimustele, hüpoteesidele</a:t>
            </a:r>
          </a:p>
          <a:p>
            <a:pPr marL="742950" lvl="1" indent="-285750">
              <a:lnSpc>
                <a:spcPct val="150000"/>
              </a:lnSpc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et-EE"/>
              <a:t>Ühel leheküljel on mitu graafikut, üks lehekülg – üks lugu (teesis, slaid, hüpoteesi kontroll). </a:t>
            </a:r>
          </a:p>
          <a:p>
            <a:r>
              <a:rPr lang="et-EE"/>
              <a:t>Visualisatsiooni seadistamine: </a:t>
            </a:r>
          </a:p>
          <a:p>
            <a:pPr marL="742950" lvl="1" indent="-285750">
              <a:lnSpc>
                <a:spcPct val="150000"/>
              </a:lnSpc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et-EE"/>
              <a:t>sobiva visualisatsiooni valimine (sõltuvalt eesmärgist ja andmete tüüpidest)</a:t>
            </a:r>
          </a:p>
          <a:p>
            <a:pPr marL="742950" lvl="1" indent="-285750">
              <a:lnSpc>
                <a:spcPct val="150000"/>
              </a:lnSpc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et-EE"/>
              <a:t>visualisatsiooni struktureerimine (väljad ehk Fields) </a:t>
            </a:r>
          </a:p>
          <a:p>
            <a:pPr marL="742950" lvl="1" indent="-285750">
              <a:lnSpc>
                <a:spcPct val="150000"/>
              </a:lnSpc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et-EE"/>
              <a:t>vormindamine (kujundamine, Format)</a:t>
            </a:r>
          </a:p>
          <a:p>
            <a:pPr marL="742950" lvl="1" indent="-285750">
              <a:lnSpc>
                <a:spcPct val="150000"/>
              </a:lnSpc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et-EE"/>
              <a:t>andmete sortimine</a:t>
            </a:r>
          </a:p>
          <a:p>
            <a:pPr marL="742950" lvl="1" indent="-285750">
              <a:lnSpc>
                <a:spcPct val="150000"/>
              </a:lnSpc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et-EE"/>
              <a:t>lisaelementide lisamine.</a:t>
            </a:r>
          </a:p>
          <a:p>
            <a:pPr lvl="1">
              <a:buClr>
                <a:schemeClr val="accent3"/>
              </a:buClr>
            </a:pPr>
            <a:endParaRPr lang="et-EE"/>
          </a:p>
          <a:p>
            <a:pPr marL="571500">
              <a:buClr>
                <a:schemeClr val="accent3"/>
              </a:buClr>
              <a:buFont typeface="Courier New" panose="02070309020205020404" pitchFamily="49" charset="0"/>
              <a:buChar char="o"/>
            </a:pPr>
            <a:endParaRPr lang="et-EE"/>
          </a:p>
          <a:p>
            <a:pPr marL="0" indent="0">
              <a:buNone/>
            </a:pPr>
            <a:endParaRPr lang="et-E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049BBE7-8257-435E-8074-6EC6CB3780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067" r="30333" b="2531"/>
          <a:stretch/>
        </p:blipFill>
        <p:spPr>
          <a:xfrm>
            <a:off x="6549977" y="3429000"/>
            <a:ext cx="1579325" cy="47753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B2B6595-58A9-440C-8E12-329BA43047EA}"/>
              </a:ext>
            </a:extLst>
          </p:cNvPr>
          <p:cNvSpPr/>
          <p:nvPr/>
        </p:nvSpPr>
        <p:spPr>
          <a:xfrm>
            <a:off x="6740349" y="3449464"/>
            <a:ext cx="345763" cy="457068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3" name="Picture 12" descr="Graphical user interface, diagram, application, Word&#10;&#10;Description automatically generated">
            <a:extLst>
              <a:ext uri="{FF2B5EF4-FFF2-40B4-BE49-F238E27FC236}">
                <a16:creationId xmlns:a16="http://schemas.microsoft.com/office/drawing/2014/main" id="{E2574D5F-20BD-496E-86D4-C33187B23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923" y="2877447"/>
            <a:ext cx="3532909" cy="3405022"/>
          </a:xfrm>
          <a:prstGeom prst="rect">
            <a:avLst/>
          </a:prstGeom>
        </p:spPr>
      </p:pic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4CB3C6C-874C-4C48-A524-783DA6CE4E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067" r="30333" b="2531"/>
          <a:stretch/>
        </p:blipFill>
        <p:spPr>
          <a:xfrm>
            <a:off x="5238720" y="3862200"/>
            <a:ext cx="1579325" cy="477532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2EE64D8-F06E-4115-9418-C9EF94C85C52}"/>
              </a:ext>
            </a:extLst>
          </p:cNvPr>
          <p:cNvSpPr/>
          <p:nvPr/>
        </p:nvSpPr>
        <p:spPr>
          <a:xfrm>
            <a:off x="5811104" y="3882664"/>
            <a:ext cx="345763" cy="457068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F5C3158-D872-4A4C-96E2-B0A3F8E2D446}"/>
              </a:ext>
            </a:extLst>
          </p:cNvPr>
          <p:cNvSpPr txBox="1">
            <a:spLocks/>
          </p:cNvSpPr>
          <p:nvPr/>
        </p:nvSpPr>
        <p:spPr bwMode="auto">
          <a:xfrm>
            <a:off x="-50547" y="0"/>
            <a:ext cx="12242547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r>
              <a:rPr lang="et-EE" altLang="en-US"/>
              <a:t> Power BI Desktop: visualiseerimise põhivõtmed</a:t>
            </a:r>
          </a:p>
        </p:txBody>
      </p:sp>
    </p:spTree>
    <p:extLst>
      <p:ext uri="{BB962C8B-B14F-4D97-AF65-F5344CB8AC3E}">
        <p14:creationId xmlns:p14="http://schemas.microsoft.com/office/powerpoint/2010/main" val="450706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7447C8-FB17-4052-9382-8DD59D9F4949}"/>
              </a:ext>
            </a:extLst>
          </p:cNvPr>
          <p:cNvSpPr txBox="1">
            <a:spLocks/>
          </p:cNvSpPr>
          <p:nvPr/>
        </p:nvSpPr>
        <p:spPr bwMode="auto">
          <a:xfrm>
            <a:off x="-50548" y="-20660"/>
            <a:ext cx="12242547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Power BI: Power Query Editor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8D231E-2023-4F77-8A82-085071137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5917" y="513567"/>
            <a:ext cx="10988192" cy="52762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28F358-16B7-4D26-A684-4B3AD87F4590}"/>
              </a:ext>
            </a:extLst>
          </p:cNvPr>
          <p:cNvSpPr txBox="1"/>
          <p:nvPr/>
        </p:nvSpPr>
        <p:spPr>
          <a:xfrm>
            <a:off x="5501615" y="5789784"/>
            <a:ext cx="6572493" cy="53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defPPr>
              <a:defRPr lang="et-EE"/>
            </a:defPPr>
            <a:lvl1pPr marL="285750" indent="-285750">
              <a:lnSpc>
                <a:spcPct val="150000"/>
              </a:lnSpc>
              <a:spcBef>
                <a:spcPts val="600"/>
              </a:spcBef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defRPr b="0" i="0">
                <a:solidFill>
                  <a:srgbClr val="222222"/>
                </a:solidFill>
                <a:effectLst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Query in Power BI = Power Query in Excel</a:t>
            </a:r>
          </a:p>
        </p:txBody>
      </p:sp>
    </p:spTree>
    <p:extLst>
      <p:ext uri="{BB962C8B-B14F-4D97-AF65-F5344CB8AC3E}">
        <p14:creationId xmlns:p14="http://schemas.microsoft.com/office/powerpoint/2010/main" val="4155272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7447C8-FB17-4052-9382-8DD59D9F4949}"/>
              </a:ext>
            </a:extLst>
          </p:cNvPr>
          <p:cNvSpPr txBox="1">
            <a:spLocks/>
          </p:cNvSpPr>
          <p:nvPr/>
        </p:nvSpPr>
        <p:spPr bwMode="auto">
          <a:xfrm>
            <a:off x="-50548" y="-20660"/>
            <a:ext cx="12242547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 Power Query Editor</a:t>
            </a:r>
            <a:r>
              <a:rPr kumimoji="0" lang="ru-RU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äide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3AB7CE-ED94-4FF0-94D8-64DB9F363EEF}"/>
              </a:ext>
            </a:extLst>
          </p:cNvPr>
          <p:cNvSpPr/>
          <p:nvPr/>
        </p:nvSpPr>
        <p:spPr>
          <a:xfrm>
            <a:off x="241595" y="753195"/>
            <a:ext cx="1471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/>
                <a:ea typeface="+mn-ea"/>
                <a:cs typeface="Verdana" pitchFamily="34" charset="0"/>
              </a:rPr>
              <a:t>Ülesanne:</a:t>
            </a:r>
            <a:endParaRPr kumimoji="0" lang="et-EE" sz="1800" b="1" i="0" u="none" strike="noStrike" kern="1200" cap="none" spc="0" normalizeH="0" baseline="0" noProof="0">
              <a:ln>
                <a:noFill/>
              </a:ln>
              <a:solidFill>
                <a:srgbClr val="5B7077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E2A26F-5205-47A4-9A22-221D3B40F5CD}"/>
              </a:ext>
            </a:extLst>
          </p:cNvPr>
          <p:cNvSpPr txBox="1"/>
          <p:nvPr/>
        </p:nvSpPr>
        <p:spPr>
          <a:xfrm>
            <a:off x="152399" y="1130022"/>
            <a:ext cx="3518415" cy="471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defPPr>
              <a:defRPr lang="et-EE"/>
            </a:defPPr>
            <a:lvl1pPr marL="285750" indent="-285750" algn="just">
              <a:lnSpc>
                <a:spcPct val="120000"/>
              </a:lnSpc>
              <a:spcBef>
                <a:spcPts val="600"/>
              </a:spcBef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defRPr b="0" i="0">
                <a:solidFill>
                  <a:srgbClr val="333333"/>
                </a:solidFill>
                <a:effectLst/>
                <a:latin typeface="Arial" panose="020B0604020202020204" pitchFamily="34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t-EE" sz="1600" b="0" i="0">
                <a:solidFill>
                  <a:srgbClr val="222222"/>
                </a:solidFill>
                <a:effectLst/>
                <a:latin typeface="+mn-lt"/>
              </a:rPr>
              <a:t>laadida ilmaandmed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endParaRPr kumimoji="0" lang="et-EE" sz="16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endParaRPr kumimoji="0" lang="et-EE" sz="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algn="l">
              <a:lnSpc>
                <a:spcPct val="150000"/>
              </a:lnSpc>
            </a:pPr>
            <a:r>
              <a:rPr lang="et-EE" sz="1600">
                <a:solidFill>
                  <a:srgbClr val="222222"/>
                </a:solidFill>
                <a:latin typeface="+mn-lt"/>
              </a:rPr>
              <a:t>ettevalmistada Power Query Editory abil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endParaRPr kumimoji="0" lang="et-EE" sz="16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AB1352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kumimoji="0" lang="et-EE" sz="16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AB1352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kumimoji="0" lang="et-EE" sz="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algn="l">
              <a:lnSpc>
                <a:spcPct val="150000"/>
              </a:lnSpc>
            </a:pPr>
            <a:r>
              <a:rPr lang="et-EE" sz="1600" b="0" i="0">
                <a:solidFill>
                  <a:srgbClr val="222222"/>
                </a:solidFill>
                <a:effectLst/>
                <a:latin typeface="+mn-lt"/>
              </a:rPr>
              <a:t>visualiseerida õhutemperatuurid geograafilisel kaardil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2BC17-E23E-407D-B9C6-837AD0ED11DE}"/>
              </a:ext>
            </a:extLst>
          </p:cNvPr>
          <p:cNvSpPr txBox="1"/>
          <p:nvPr/>
        </p:nvSpPr>
        <p:spPr>
          <a:xfrm>
            <a:off x="152400" y="1665549"/>
            <a:ext cx="4025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t-EE"/>
            </a:defPPr>
            <a:lvl1pPr>
              <a:defRPr sz="1200" u="sng">
                <a:solidFill>
                  <a:srgbClr val="0000FF"/>
                </a:solidFill>
                <a:effectLst/>
                <a:ea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cs typeface="+mn-cs"/>
                <a:hlinkClick r:id="rId2"/>
              </a:rPr>
              <a:t>https://www.ilmateenistus.ee/ilm/ilmavaatlused/vaatlusandmed/tunniandmed/</a:t>
            </a:r>
            <a:endParaRPr kumimoji="0" lang="et-EE" sz="1200" b="0" i="0" u="sng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F1454B-2E33-4150-BE14-AD6A770E15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5598"/>
          <a:stretch/>
        </p:blipFill>
        <p:spPr>
          <a:xfrm>
            <a:off x="4178301" y="687756"/>
            <a:ext cx="3479800" cy="412432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002ADCC-5B8C-49F2-A37B-4AC393AAEDC0}"/>
              </a:ext>
            </a:extLst>
          </p:cNvPr>
          <p:cNvSpPr/>
          <p:nvPr/>
        </p:nvSpPr>
        <p:spPr>
          <a:xfrm>
            <a:off x="5627110" y="4148943"/>
            <a:ext cx="1306055" cy="360147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84642C-4A18-49CB-BD38-144571B16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0655" y="2977668"/>
            <a:ext cx="4092575" cy="13371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3091AD-0379-4BE7-9385-A40CEAD32A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0655" y="4314846"/>
            <a:ext cx="4507490" cy="20411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8C10F5-F717-4E3B-99D5-F44F91F4159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41786"/>
          <a:stretch/>
        </p:blipFill>
        <p:spPr>
          <a:xfrm>
            <a:off x="241595" y="3164110"/>
            <a:ext cx="4018920" cy="91619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BDDF77D-E176-4E0D-BF85-3040A1B10FB9}"/>
              </a:ext>
            </a:extLst>
          </p:cNvPr>
          <p:cNvSpPr/>
          <p:nvPr/>
        </p:nvSpPr>
        <p:spPr>
          <a:xfrm>
            <a:off x="3365368" y="3308542"/>
            <a:ext cx="489940" cy="675429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99E99E9-AC45-4D88-9FB7-3B79ECAB1F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4713" y="241210"/>
            <a:ext cx="3479800" cy="254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86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D93E6B-99EC-46E6-93C5-3EA6D741ACAD}"/>
              </a:ext>
            </a:extLst>
          </p:cNvPr>
          <p:cNvSpPr txBox="1"/>
          <p:nvPr/>
        </p:nvSpPr>
        <p:spPr>
          <a:xfrm>
            <a:off x="111302" y="854743"/>
            <a:ext cx="2825081" cy="171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defPPr>
              <a:defRPr lang="et-EE"/>
            </a:defPPr>
            <a:lvl1pPr marL="285750" indent="-285750" algn="just">
              <a:lnSpc>
                <a:spcPct val="120000"/>
              </a:lnSpc>
              <a:spcBef>
                <a:spcPts val="600"/>
              </a:spcBef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defRPr b="0" i="0">
                <a:solidFill>
                  <a:srgbClr val="333333"/>
                </a:solidFill>
                <a:effectLst/>
                <a:latin typeface="Arial" panose="020B0604020202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Loome raporti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BI Desktop</a:t>
            </a: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abil ja jagame</a:t>
            </a:r>
            <a:r>
              <a:rPr lang="et-EE">
                <a:solidFill>
                  <a:srgbClr val="222222"/>
                </a:solidFill>
                <a:latin typeface="Verdana"/>
              </a:rPr>
              <a:t>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BI service</a:t>
            </a: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lang="et-EE">
                <a:solidFill>
                  <a:srgbClr val="222222"/>
                </a:solidFill>
                <a:latin typeface="Verdana"/>
              </a:rPr>
              <a:t>abil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D26DC2-9819-4598-A0F4-3CB104E8D8DA}"/>
              </a:ext>
            </a:extLst>
          </p:cNvPr>
          <p:cNvSpPr txBox="1">
            <a:spLocks/>
          </p:cNvSpPr>
          <p:nvPr/>
        </p:nvSpPr>
        <p:spPr bwMode="auto">
          <a:xfrm>
            <a:off x="0" y="80888"/>
            <a:ext cx="11451324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r>
              <a:rPr lang="et-EE" altLang="en-US"/>
              <a:t>Ü</a:t>
            </a:r>
            <a:r>
              <a:rPr lang="en-US" altLang="en-US"/>
              <a:t>lesanne</a:t>
            </a:r>
            <a:r>
              <a:rPr lang="et-EE" altLang="en-US"/>
              <a:t>: PostgreSQL andmebaasi andmete visualiseerimine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1BBA86-6AC3-473E-9229-7FBD52CD2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1721" y="797409"/>
            <a:ext cx="6591073" cy="59797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A0F596-EC07-4670-BE39-6A0C8801788D}"/>
              </a:ext>
            </a:extLst>
          </p:cNvPr>
          <p:cNvSpPr/>
          <p:nvPr/>
        </p:nvSpPr>
        <p:spPr>
          <a:xfrm>
            <a:off x="1493949" y="5717361"/>
            <a:ext cx="2269844" cy="773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83295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D26DC2-9819-4598-A0F4-3CB104E8D8DA}"/>
              </a:ext>
            </a:extLst>
          </p:cNvPr>
          <p:cNvSpPr txBox="1">
            <a:spLocks/>
          </p:cNvSpPr>
          <p:nvPr/>
        </p:nvSpPr>
        <p:spPr bwMode="auto">
          <a:xfrm>
            <a:off x="0" y="80888"/>
            <a:ext cx="11451324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r>
              <a:rPr lang="et-EE" altLang="en-US"/>
              <a:t>PostgreSQL andmebaasiga ühendamine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A0F596-EC07-4670-BE39-6A0C8801788D}"/>
              </a:ext>
            </a:extLst>
          </p:cNvPr>
          <p:cNvSpPr/>
          <p:nvPr/>
        </p:nvSpPr>
        <p:spPr>
          <a:xfrm>
            <a:off x="1493948" y="5717361"/>
            <a:ext cx="3464417" cy="773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BB8CCF-518C-4284-8143-71E0DB7C0D76}"/>
              </a:ext>
            </a:extLst>
          </p:cNvPr>
          <p:cNvSpPr txBox="1"/>
          <p:nvPr/>
        </p:nvSpPr>
        <p:spPr>
          <a:xfrm>
            <a:off x="160984" y="736071"/>
            <a:ext cx="120310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200">
                <a:hlinkClick r:id="rId2"/>
              </a:rPr>
              <a:t>https://stackoverflow.com/questions/53921336/an-error-happened-while-reading-data-from-the-provider-the-remote-certificate-i/60451432</a:t>
            </a:r>
            <a:endParaRPr lang="et-EE" sz="1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6B8A97-04FF-4305-8A52-3A163A7C3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984" y="1135172"/>
            <a:ext cx="7020398" cy="10065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DBB9BD-6254-4CC6-8B56-06DCEE8EA366}"/>
              </a:ext>
            </a:extLst>
          </p:cNvPr>
          <p:cNvSpPr txBox="1"/>
          <p:nvPr/>
        </p:nvSpPr>
        <p:spPr>
          <a:xfrm>
            <a:off x="2570746" y="2141681"/>
            <a:ext cx="61303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600" b="0" i="0" u="sng">
                <a:effectLst/>
                <a:latin typeface="-apple-system"/>
                <a:hlinkClick r:id="rId5"/>
              </a:rPr>
              <a:t>https://www.postgresql.org/ftp/odbc/versions/msi/</a:t>
            </a:r>
            <a:endParaRPr lang="et-EE" sz="16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BAF087-5BD4-42CD-A0C4-1550B27058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984" y="2726576"/>
            <a:ext cx="8909202" cy="37646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4B414EA-6A73-434B-A13B-D4C195CD7646}"/>
              </a:ext>
            </a:extLst>
          </p:cNvPr>
          <p:cNvSpPr txBox="1"/>
          <p:nvPr/>
        </p:nvSpPr>
        <p:spPr>
          <a:xfrm>
            <a:off x="4116211" y="6393959"/>
            <a:ext cx="6130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b="0" i="0" u="sng">
                <a:effectLst/>
                <a:latin typeface="-apple-system"/>
                <a:hlinkClick r:id="rId8"/>
              </a:rPr>
              <a:t>http://niftit.com/connecting-power-bi-to-postgresql/</a:t>
            </a: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78758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D26DC2-9819-4598-A0F4-3CB104E8D8DA}"/>
              </a:ext>
            </a:extLst>
          </p:cNvPr>
          <p:cNvSpPr txBox="1">
            <a:spLocks/>
          </p:cNvSpPr>
          <p:nvPr/>
        </p:nvSpPr>
        <p:spPr bwMode="auto">
          <a:xfrm>
            <a:off x="55494" y="80888"/>
            <a:ext cx="11451324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r>
              <a:rPr lang="et-EE" altLang="en-US"/>
              <a:t>Power BI: Get more visuals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A0F596-EC07-4670-BE39-6A0C8801788D}"/>
              </a:ext>
            </a:extLst>
          </p:cNvPr>
          <p:cNvSpPr/>
          <p:nvPr/>
        </p:nvSpPr>
        <p:spPr>
          <a:xfrm>
            <a:off x="1489275" y="5717361"/>
            <a:ext cx="3400023" cy="773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C1F2EA-33E0-4BCD-8A31-E97EA6C7E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128" y="1438910"/>
            <a:ext cx="2943158" cy="26766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AA5BEE8-1706-4FFE-8BCC-EF9A2C288688}"/>
              </a:ext>
            </a:extLst>
          </p:cNvPr>
          <p:cNvSpPr/>
          <p:nvPr/>
        </p:nvSpPr>
        <p:spPr>
          <a:xfrm>
            <a:off x="402776" y="2239501"/>
            <a:ext cx="403920" cy="36191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D7219B-0B00-4FD7-905E-EBF29F87CBA0}"/>
              </a:ext>
            </a:extLst>
          </p:cNvPr>
          <p:cNvSpPr txBox="1"/>
          <p:nvPr/>
        </p:nvSpPr>
        <p:spPr>
          <a:xfrm>
            <a:off x="707741" y="796809"/>
            <a:ext cx="7551627" cy="171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defPPr>
              <a:defRPr lang="et-EE"/>
            </a:defPPr>
            <a:lvl1pPr marL="285750" indent="-285750" algn="just">
              <a:lnSpc>
                <a:spcPct val="120000"/>
              </a:lnSpc>
              <a:spcBef>
                <a:spcPts val="600"/>
              </a:spcBef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defRPr b="0" i="0">
                <a:solidFill>
                  <a:srgbClr val="333333"/>
                </a:solidFill>
                <a:effectLst/>
                <a:latin typeface="Arial" panose="020B0604020202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Nõuab ülikooli e-postiga sisselogimist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7575FB-C2E1-4C76-971B-7AAE4DA8F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6576" y="1300091"/>
            <a:ext cx="4547295" cy="2143576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FB728158-C732-429C-A99E-63CA66465C76}"/>
              </a:ext>
            </a:extLst>
          </p:cNvPr>
          <p:cNvSpPr/>
          <p:nvPr/>
        </p:nvSpPr>
        <p:spPr>
          <a:xfrm>
            <a:off x="3425792" y="2435320"/>
            <a:ext cx="690785" cy="463420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C9776DB-0E2D-486A-A3AD-03734336CC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1" y="2371879"/>
            <a:ext cx="5884678" cy="4212528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F8395954-B7EB-48E0-BBDE-DF7C261D1FD2}"/>
              </a:ext>
            </a:extLst>
          </p:cNvPr>
          <p:cNvSpPr/>
          <p:nvPr/>
        </p:nvSpPr>
        <p:spPr>
          <a:xfrm>
            <a:off x="4889322" y="4684775"/>
            <a:ext cx="690785" cy="463420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163171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7447C8-FB17-4052-9382-8DD59D9F4949}"/>
              </a:ext>
            </a:extLst>
          </p:cNvPr>
          <p:cNvSpPr txBox="1">
            <a:spLocks/>
          </p:cNvSpPr>
          <p:nvPr/>
        </p:nvSpPr>
        <p:spPr bwMode="auto">
          <a:xfrm>
            <a:off x="-50547" y="0"/>
            <a:ext cx="12242547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A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ndmete modelleerimine</a:t>
            </a: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: DAX süntaks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6B850C-BA0C-4EBA-B4DE-687F412BC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36" y="786555"/>
            <a:ext cx="11084866" cy="2139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B816AC-6155-41A5-BD72-293476CBDF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20"/>
          <a:stretch/>
        </p:blipFill>
        <p:spPr>
          <a:xfrm>
            <a:off x="2568799" y="3039414"/>
            <a:ext cx="3886200" cy="83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50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7447C8-FB17-4052-9382-8DD59D9F4949}"/>
              </a:ext>
            </a:extLst>
          </p:cNvPr>
          <p:cNvSpPr txBox="1">
            <a:spLocks/>
          </p:cNvSpPr>
          <p:nvPr/>
        </p:nvSpPr>
        <p:spPr bwMode="auto">
          <a:xfrm>
            <a:off x="-50547" y="0"/>
            <a:ext cx="12242547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A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ndmete modelleerimine</a:t>
            </a: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: DAX operaatorid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D208A5-3D7E-4663-A3D5-C6DEBB250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1629" y="889765"/>
            <a:ext cx="10168628" cy="45966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6247FB-7725-4136-825A-0B243F1C71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215" t="-2907" b="15160"/>
          <a:stretch/>
        </p:blipFill>
        <p:spPr>
          <a:xfrm>
            <a:off x="10318173" y="5486401"/>
            <a:ext cx="1168632" cy="19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66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7447C8-FB17-4052-9382-8DD59D9F4949}"/>
              </a:ext>
            </a:extLst>
          </p:cNvPr>
          <p:cNvSpPr txBox="1">
            <a:spLocks/>
          </p:cNvSpPr>
          <p:nvPr/>
        </p:nvSpPr>
        <p:spPr bwMode="auto">
          <a:xfrm>
            <a:off x="-50547" y="0"/>
            <a:ext cx="12242547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A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ndmete modelleerimine</a:t>
            </a: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: DAX põhilised funktsioonid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4B7E25-59D7-49E6-9F9E-768A4A510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169" y="773855"/>
            <a:ext cx="10619636" cy="494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87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7447C8-FB17-4052-9382-8DD59D9F4949}"/>
              </a:ext>
            </a:extLst>
          </p:cNvPr>
          <p:cNvSpPr txBox="1">
            <a:spLocks/>
          </p:cNvSpPr>
          <p:nvPr/>
        </p:nvSpPr>
        <p:spPr bwMode="auto">
          <a:xfrm>
            <a:off x="-50547" y="0"/>
            <a:ext cx="12242547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A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ndmete modelleerimine</a:t>
            </a: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kumimoji="0" lang="et-EE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DATE &amp; TIME</a:t>
            </a:r>
            <a:endParaRPr kumimoji="0" lang="et-EE" altLang="en-US" sz="2200" b="1" i="0" u="none" strike="noStrike" kern="1200" cap="none" spc="0" normalizeH="0" baseline="0" noProof="0">
              <a:ln>
                <a:noFill/>
              </a:ln>
              <a:solidFill>
                <a:srgbClr val="5B707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8C74F7-9FA1-4CAA-A59C-99CC964B9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1520" y="928956"/>
            <a:ext cx="9837840" cy="453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77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67F0A7-7519-4F00-9C99-8CF0F4589222}"/>
              </a:ext>
            </a:extLst>
          </p:cNvPr>
          <p:cNvSpPr/>
          <p:nvPr/>
        </p:nvSpPr>
        <p:spPr>
          <a:xfrm>
            <a:off x="431692" y="281219"/>
            <a:ext cx="5157739" cy="42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</a:pPr>
            <a:r>
              <a:rPr lang="et-EE" altLang="en-US"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Power BI Desktop</a:t>
            </a:r>
            <a:endParaRPr lang="et-EE" sz="2200" b="1">
              <a:solidFill>
                <a:srgbClr val="5B707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227A9B-E203-420D-B864-41F0028AA251}"/>
              </a:ext>
            </a:extLst>
          </p:cNvPr>
          <p:cNvSpPr txBox="1"/>
          <p:nvPr/>
        </p:nvSpPr>
        <p:spPr>
          <a:xfrm>
            <a:off x="836018" y="1551959"/>
            <a:ext cx="63758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400" u="sng">
                <a:solidFill>
                  <a:srgbClr val="0000FF"/>
                </a:solidFill>
                <a:effectLst/>
                <a:ea typeface="Calibri" panose="020F0502020204030204" pitchFamily="34" charset="0"/>
                <a:hlinkClick r:id="rId2"/>
              </a:rPr>
              <a:t>https://www.microsoft.com/en-us/download/details.aspx?id=58494</a:t>
            </a:r>
            <a:endParaRPr lang="et-EE" sz="14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B5894B-5871-44BD-8B91-B573621DB38A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692" y="2559165"/>
            <a:ext cx="3412504" cy="15620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80B654-AFF6-4927-B352-0AEE47057D19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942" b="46952"/>
          <a:stretch/>
        </p:blipFill>
        <p:spPr bwMode="auto">
          <a:xfrm>
            <a:off x="3631843" y="3067729"/>
            <a:ext cx="3126802" cy="19305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8760D4-30FD-43FC-8634-92D43AD1BDA3}"/>
              </a:ext>
            </a:extLst>
          </p:cNvPr>
          <p:cNvSpPr txBox="1"/>
          <p:nvPr/>
        </p:nvSpPr>
        <p:spPr>
          <a:xfrm>
            <a:off x="431692" y="1023637"/>
            <a:ext cx="6127844" cy="39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defPPr>
              <a:defRPr lang="et-EE"/>
            </a:defPPr>
            <a:lvl1pPr marL="285750" indent="-285750">
              <a:lnSpc>
                <a:spcPct val="120000"/>
              </a:lnSpc>
              <a:spcBef>
                <a:spcPts val="600"/>
              </a:spcBef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defRPr b="0" i="0">
                <a:solidFill>
                  <a:srgbClr val="333333"/>
                </a:solidFill>
                <a:effectLst/>
                <a:latin typeface="+mj-lt"/>
              </a:defRPr>
            </a:lvl1pPr>
          </a:lstStyle>
          <a:p>
            <a:r>
              <a:rPr lang="et-EE"/>
              <a:t>Allalaadimine (64-bit, English, last version)</a:t>
            </a:r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3F1C55-96A7-4E01-B82D-1DEC4E2C71EA}"/>
              </a:ext>
            </a:extLst>
          </p:cNvPr>
          <p:cNvSpPr txBox="1"/>
          <p:nvPr/>
        </p:nvSpPr>
        <p:spPr>
          <a:xfrm>
            <a:off x="431692" y="1974090"/>
            <a:ext cx="6127844" cy="39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defPPr>
              <a:defRPr lang="et-EE"/>
            </a:defPPr>
            <a:lvl1pPr marL="285750" indent="-285750">
              <a:lnSpc>
                <a:spcPct val="120000"/>
              </a:lnSpc>
              <a:spcBef>
                <a:spcPts val="600"/>
              </a:spcBef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defRPr b="0" i="0">
                <a:solidFill>
                  <a:srgbClr val="333333"/>
                </a:solidFill>
                <a:effectLst/>
                <a:latin typeface="+mj-lt"/>
              </a:defRPr>
            </a:lvl1pPr>
          </a:lstStyle>
          <a:p>
            <a:r>
              <a:rPr lang="et-EE"/>
              <a:t>Jätke sisseloogimist vahele</a:t>
            </a:r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993A7D-6C1A-433E-98E3-43435F7A51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7401" y="56480"/>
            <a:ext cx="1514475" cy="13811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298B398-C3C1-4B9E-900A-D15DB608C622}"/>
              </a:ext>
            </a:extLst>
          </p:cNvPr>
          <p:cNvSpPr txBox="1"/>
          <p:nvPr/>
        </p:nvSpPr>
        <p:spPr>
          <a:xfrm>
            <a:off x="7424671" y="4032997"/>
            <a:ext cx="4504982" cy="171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defPPr>
              <a:defRPr lang="et-EE"/>
            </a:defPPr>
            <a:lvl1pPr marL="285750" indent="-285750" algn="just">
              <a:lnSpc>
                <a:spcPct val="120000"/>
              </a:lnSpc>
              <a:spcBef>
                <a:spcPts val="600"/>
              </a:spcBef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defRPr b="0" i="0">
                <a:solidFill>
                  <a:srgbClr val="333333"/>
                </a:solidFill>
                <a:effectLst/>
                <a:latin typeface="Arial" panose="020B0604020202020204" pitchFamily="34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GB" b="0" i="0">
                <a:solidFill>
                  <a:srgbClr val="222222"/>
                </a:solidFill>
                <a:effectLst/>
                <a:latin typeface="+mn-lt"/>
              </a:rPr>
              <a:t>Power BI </a:t>
            </a:r>
            <a:r>
              <a:rPr lang="et-EE" b="0" i="0">
                <a:solidFill>
                  <a:srgbClr val="222222"/>
                </a:solidFill>
                <a:effectLst/>
                <a:latin typeface="+mn-lt"/>
              </a:rPr>
              <a:t>hinnad</a:t>
            </a:r>
            <a:endParaRPr lang="ru-RU" b="0" i="0">
              <a:solidFill>
                <a:srgbClr val="222222"/>
              </a:solidFill>
              <a:effectLst/>
              <a:latin typeface="+mn-lt"/>
            </a:endParaRPr>
          </a:p>
          <a:p>
            <a:pPr algn="l">
              <a:lnSpc>
                <a:spcPct val="150000"/>
              </a:lnSpc>
            </a:pPr>
            <a:endParaRPr lang="en-GB" b="0" i="0">
              <a:solidFill>
                <a:srgbClr val="222222"/>
              </a:solidFill>
              <a:effectLst/>
              <a:latin typeface="+mn-lt"/>
            </a:endParaRPr>
          </a:p>
          <a:p>
            <a:pPr algn="l">
              <a:lnSpc>
                <a:spcPct val="150000"/>
              </a:lnSpc>
            </a:pPr>
            <a:r>
              <a:rPr lang="en-GB" b="0" i="0">
                <a:solidFill>
                  <a:srgbClr val="222222"/>
                </a:solidFill>
                <a:effectLst/>
                <a:latin typeface="+mn-lt"/>
              </a:rPr>
              <a:t>Power BI </a:t>
            </a:r>
            <a:r>
              <a:rPr lang="et-EE" b="0" i="0">
                <a:solidFill>
                  <a:srgbClr val="222222"/>
                </a:solidFill>
                <a:effectLst/>
                <a:latin typeface="+mn-lt"/>
              </a:rPr>
              <a:t>free vs Pro vs Premium</a:t>
            </a:r>
            <a:endParaRPr lang="en-GB" b="0" i="0">
              <a:solidFill>
                <a:srgbClr val="222222"/>
              </a:solidFill>
              <a:effectLst/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E2B36-B0AF-4512-A16F-B4EFED1B7AED}"/>
              </a:ext>
            </a:extLst>
          </p:cNvPr>
          <p:cNvSpPr txBox="1"/>
          <p:nvPr/>
        </p:nvSpPr>
        <p:spPr>
          <a:xfrm>
            <a:off x="7622846" y="4677255"/>
            <a:ext cx="40904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200">
                <a:hlinkClick r:id="rId8"/>
              </a:rPr>
              <a:t>https://powerbi.microsoft.com/en-us/pricing/</a:t>
            </a:r>
            <a:endParaRPr lang="et-EE" sz="12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E5B9C3-3949-46FC-93FE-69E6E26BCA99}"/>
              </a:ext>
            </a:extLst>
          </p:cNvPr>
          <p:cNvSpPr txBox="1"/>
          <p:nvPr/>
        </p:nvSpPr>
        <p:spPr>
          <a:xfrm>
            <a:off x="7622846" y="5705596"/>
            <a:ext cx="4306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200">
                <a:hlinkClick r:id="rId9"/>
              </a:rPr>
              <a:t>https://docs.microsoft.com/en-us/power-bi/fundamentals/service-features-license-type</a:t>
            </a:r>
            <a:endParaRPr lang="et-EE" sz="1200"/>
          </a:p>
        </p:txBody>
      </p:sp>
    </p:spTree>
    <p:extLst>
      <p:ext uri="{BB962C8B-B14F-4D97-AF65-F5344CB8AC3E}">
        <p14:creationId xmlns:p14="http://schemas.microsoft.com/office/powerpoint/2010/main" val="1126376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7447C8-FB17-4052-9382-8DD59D9F4949}"/>
              </a:ext>
            </a:extLst>
          </p:cNvPr>
          <p:cNvSpPr txBox="1">
            <a:spLocks/>
          </p:cNvSpPr>
          <p:nvPr/>
        </p:nvSpPr>
        <p:spPr bwMode="auto">
          <a:xfrm>
            <a:off x="-50547" y="0"/>
            <a:ext cx="12242547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A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ndmete modelleerimine</a:t>
            </a: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kumimoji="0" lang="et-EE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loogilika funktsioonid</a:t>
            </a:r>
            <a:endParaRPr kumimoji="0" lang="et-EE" altLang="en-US" sz="2200" b="1" i="0" u="none" strike="noStrike" kern="1200" cap="none" spc="0" normalizeH="0" baseline="0" noProof="0">
              <a:ln>
                <a:noFill/>
              </a:ln>
              <a:solidFill>
                <a:srgbClr val="5B707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EFEE92-D47E-401B-BE9E-2E93D1FBF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790" y="901521"/>
            <a:ext cx="10356847" cy="448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31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7447C8-FB17-4052-9382-8DD59D9F4949}"/>
              </a:ext>
            </a:extLst>
          </p:cNvPr>
          <p:cNvSpPr txBox="1">
            <a:spLocks/>
          </p:cNvSpPr>
          <p:nvPr/>
        </p:nvSpPr>
        <p:spPr bwMode="auto">
          <a:xfrm>
            <a:off x="-50547" y="0"/>
            <a:ext cx="12242547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A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ndmete modelleerimine</a:t>
            </a: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kumimoji="0" lang="et-EE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tekstifunktsioonid</a:t>
            </a:r>
            <a:endParaRPr kumimoji="0" lang="et-EE" altLang="en-US" sz="2200" b="1" i="0" u="none" strike="noStrike" kern="1200" cap="none" spc="0" normalizeH="0" baseline="0" noProof="0">
              <a:ln>
                <a:noFill/>
              </a:ln>
              <a:solidFill>
                <a:srgbClr val="5B707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C2FB91-FB12-4845-8BF0-4AFAD89E5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8291" y="773855"/>
            <a:ext cx="10143682" cy="488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20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7447C8-FB17-4052-9382-8DD59D9F4949}"/>
              </a:ext>
            </a:extLst>
          </p:cNvPr>
          <p:cNvSpPr txBox="1">
            <a:spLocks/>
          </p:cNvSpPr>
          <p:nvPr/>
        </p:nvSpPr>
        <p:spPr bwMode="auto">
          <a:xfrm>
            <a:off x="-50547" y="0"/>
            <a:ext cx="12242547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A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ndmete modelleerimine</a:t>
            </a: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: related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5BEDE9-3D97-476F-9F6C-E82F433D1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251" y="973672"/>
            <a:ext cx="5087154" cy="6518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0897DD-3DAD-414E-8A26-57E4FDE9C6EF}"/>
              </a:ext>
            </a:extLst>
          </p:cNvPr>
          <p:cNvSpPr txBox="1"/>
          <p:nvPr/>
        </p:nvSpPr>
        <p:spPr>
          <a:xfrm>
            <a:off x="6598275" y="1093636"/>
            <a:ext cx="5087153" cy="781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t-EE" sz="16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Tagastab tabeli iga rea väärtused põhinides teiste tabelitega seostele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68B40A-2D4A-4D64-8EBF-EC104AB6C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49" y="2314622"/>
            <a:ext cx="10944014" cy="417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38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7447C8-FB17-4052-9382-8DD59D9F4949}"/>
              </a:ext>
            </a:extLst>
          </p:cNvPr>
          <p:cNvSpPr txBox="1">
            <a:spLocks/>
          </p:cNvSpPr>
          <p:nvPr/>
        </p:nvSpPr>
        <p:spPr bwMode="auto">
          <a:xfrm>
            <a:off x="-50547" y="0"/>
            <a:ext cx="12242547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A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ndmete modelleerimine</a:t>
            </a: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: matemaatika ja statistika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71F720-34C3-46FF-989E-5E0D2A175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402" y="773855"/>
            <a:ext cx="10196648" cy="456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97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7447C8-FB17-4052-9382-8DD59D9F4949}"/>
              </a:ext>
            </a:extLst>
          </p:cNvPr>
          <p:cNvSpPr txBox="1">
            <a:spLocks/>
          </p:cNvSpPr>
          <p:nvPr/>
        </p:nvSpPr>
        <p:spPr bwMode="auto">
          <a:xfrm>
            <a:off x="-50547" y="0"/>
            <a:ext cx="12242547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A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ndmete modelleerimine</a:t>
            </a: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: calculate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42EFE6-86E1-411D-A5EF-8B8A22B56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956" y="683703"/>
            <a:ext cx="7762875" cy="2266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2DAE7E-3666-4771-A759-21F9291D8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297" y="3164745"/>
            <a:ext cx="9100390" cy="7812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54E53E-8FEB-4280-8992-374E99B89771}"/>
              </a:ext>
            </a:extLst>
          </p:cNvPr>
          <p:cNvSpPr txBox="1"/>
          <p:nvPr/>
        </p:nvSpPr>
        <p:spPr>
          <a:xfrm>
            <a:off x="1936123" y="4390628"/>
            <a:ext cx="8251066" cy="411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t-EE" sz="16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Arvutab avaldise põhinedes valitud filtritele</a:t>
            </a:r>
          </a:p>
        </p:txBody>
      </p:sp>
    </p:spTree>
    <p:extLst>
      <p:ext uri="{BB962C8B-B14F-4D97-AF65-F5344CB8AC3E}">
        <p14:creationId xmlns:p14="http://schemas.microsoft.com/office/powerpoint/2010/main" val="33251139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7447C8-FB17-4052-9382-8DD59D9F4949}"/>
              </a:ext>
            </a:extLst>
          </p:cNvPr>
          <p:cNvSpPr txBox="1">
            <a:spLocks/>
          </p:cNvSpPr>
          <p:nvPr/>
        </p:nvSpPr>
        <p:spPr bwMode="auto">
          <a:xfrm>
            <a:off x="-50547" y="0"/>
            <a:ext cx="12242547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A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ndmete modelleerimine</a:t>
            </a: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: ALL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, FILTER, X</a:t>
            </a:r>
            <a:endParaRPr kumimoji="0" lang="et-EE" altLang="en-US" sz="2200" b="1" i="0" u="none" strike="noStrike" kern="1200" cap="none" spc="0" normalizeH="0" baseline="0" noProof="0">
              <a:ln>
                <a:noFill/>
              </a:ln>
              <a:solidFill>
                <a:srgbClr val="5B707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5E01C6-86BA-45ED-A289-B8BD487FE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254" y="831771"/>
            <a:ext cx="10226190" cy="5941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EB2280-D7FC-44DC-8AEC-BC4664559CF1}"/>
              </a:ext>
            </a:extLst>
          </p:cNvPr>
          <p:cNvSpPr txBox="1"/>
          <p:nvPr/>
        </p:nvSpPr>
        <p:spPr>
          <a:xfrm>
            <a:off x="789903" y="1748566"/>
            <a:ext cx="8251066" cy="411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t-EE" sz="16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Puhastab filtritest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AA63DE-4C5A-47B6-94C4-7C8E3176B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570" y="2582785"/>
            <a:ext cx="5966540" cy="6548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D0CF65-A296-4EBC-8AA0-BA136D69C0FE}"/>
              </a:ext>
            </a:extLst>
          </p:cNvPr>
          <p:cNvSpPr txBox="1"/>
          <p:nvPr/>
        </p:nvSpPr>
        <p:spPr>
          <a:xfrm>
            <a:off x="789903" y="3454006"/>
            <a:ext cx="8251066" cy="411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t-EE" sz="16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Seadistab filtreid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DE00AD-71D6-49E5-8A8F-7F103643C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740" y="4230471"/>
            <a:ext cx="4879419" cy="6319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C7DB8DE-92B1-4EE3-BC53-F7BD622B7635}"/>
              </a:ext>
            </a:extLst>
          </p:cNvPr>
          <p:cNvSpPr txBox="1"/>
          <p:nvPr/>
        </p:nvSpPr>
        <p:spPr>
          <a:xfrm>
            <a:off x="1857254" y="4953492"/>
            <a:ext cx="8251066" cy="411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t-EE" sz="16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Rakendab funktsiooni tabeli ridadele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603DF9-28B8-49FD-B601-6ACC1E7A3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139" y="4519746"/>
            <a:ext cx="1904195" cy="150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73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7447C8-FB17-4052-9382-8DD59D9F4949}"/>
              </a:ext>
            </a:extLst>
          </p:cNvPr>
          <p:cNvSpPr txBox="1">
            <a:spLocks/>
          </p:cNvSpPr>
          <p:nvPr/>
        </p:nvSpPr>
        <p:spPr bwMode="auto">
          <a:xfrm>
            <a:off x="-50547" y="0"/>
            <a:ext cx="12242547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A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ndmete modelleerimine</a:t>
            </a: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: ALL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AD453D-3CF1-4992-A59F-955688C4F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89" y="1374282"/>
            <a:ext cx="10853700" cy="31590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A9C83B-EFF1-4D1D-AA87-C4FAAE3EC42C}"/>
              </a:ext>
            </a:extLst>
          </p:cNvPr>
          <p:cNvSpPr txBox="1"/>
          <p:nvPr/>
        </p:nvSpPr>
        <p:spPr>
          <a:xfrm>
            <a:off x="2318197" y="4949124"/>
            <a:ext cx="8409903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3"/>
              </a:rPr>
              <a:t>https://docs.microsoft.com/en-us/dax/dax-function-reference</a:t>
            </a: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822825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01D987-2643-4E2A-8817-B2494CBCE1FD}"/>
              </a:ext>
            </a:extLst>
          </p:cNvPr>
          <p:cNvSpPr/>
          <p:nvPr/>
        </p:nvSpPr>
        <p:spPr>
          <a:xfrm>
            <a:off x="166758" y="370683"/>
            <a:ext cx="5077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/>
                <a:ea typeface="+mn-ea"/>
                <a:cs typeface="Verdana" pitchFamily="34" charset="0"/>
              </a:rPr>
              <a:t>M</a:t>
            </a:r>
            <a:r>
              <a:rPr kumimoji="0" lang="et-EE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/>
                <a:ea typeface="+mn-ea"/>
                <a:cs typeface="Verdana" pitchFamily="34" charset="0"/>
              </a:rPr>
              <a:t>õõ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/>
                <a:ea typeface="+mn-ea"/>
                <a:cs typeface="Verdana" pitchFamily="34" charset="0"/>
              </a:rPr>
              <a:t>dik</a:t>
            </a:r>
            <a:r>
              <a:rPr kumimoji="0" lang="et-EE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/>
                <a:ea typeface="+mn-ea"/>
                <a:cs typeface="Verdana" pitchFamily="34" charset="0"/>
              </a:rPr>
              <a:t>ud näiduki (gauge) loomiseks:</a:t>
            </a:r>
            <a:endParaRPr kumimoji="0" lang="et-EE" sz="1800" b="1" i="0" u="none" strike="noStrike" kern="1200" cap="none" spc="0" normalizeH="0" baseline="0" noProof="0">
              <a:ln>
                <a:noFill/>
              </a:ln>
              <a:solidFill>
                <a:srgbClr val="5B7077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DF9EAB-EF01-4B52-A549-82D846A2E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433" y="2055457"/>
            <a:ext cx="11453133" cy="456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A1C086-2B7A-44FB-A5D4-9E18AAFBE8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433" y="2949816"/>
            <a:ext cx="10841143" cy="7445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C9C73E-1B81-4ED1-B64B-5C9B98B57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433" y="1199112"/>
            <a:ext cx="5254678" cy="41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848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7447C8-FB17-4052-9382-8DD59D9F4949}"/>
              </a:ext>
            </a:extLst>
          </p:cNvPr>
          <p:cNvSpPr txBox="1">
            <a:spLocks/>
          </p:cNvSpPr>
          <p:nvPr/>
        </p:nvSpPr>
        <p:spPr bwMode="auto">
          <a:xfrm>
            <a:off x="-50547" y="0"/>
            <a:ext cx="12242547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r>
              <a:rPr lang="et-EE" altLang="en-US"/>
              <a:t> </a:t>
            </a:r>
            <a:r>
              <a:rPr lang="en-US" altLang="en-US"/>
              <a:t>Raporti Power BI desktopist publitseerimine</a:t>
            </a:r>
            <a:r>
              <a:rPr lang="et-EE" altLang="en-US"/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5F7203-8DEB-4885-988B-0B71C2BE0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451" y="1388436"/>
            <a:ext cx="9791700" cy="12477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DB53032-2B1A-40FD-80BC-A85E6D477FAA}"/>
              </a:ext>
            </a:extLst>
          </p:cNvPr>
          <p:cNvSpPr/>
          <p:nvPr/>
        </p:nvSpPr>
        <p:spPr>
          <a:xfrm>
            <a:off x="9991209" y="1560693"/>
            <a:ext cx="755941" cy="1075517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5B252B-92E4-46A5-B5A5-FDF7578F9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819" y="3245477"/>
            <a:ext cx="9077325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104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074" name="Picture 2" descr="DA-100-Analyzing-Data-with-Power-BI">
            <a:extLst>
              <a:ext uri="{FF2B5EF4-FFF2-40B4-BE49-F238E27FC236}">
                <a16:creationId xmlns:a16="http://schemas.microsoft.com/office/drawing/2014/main" id="{481723B3-05A4-48CA-BFB1-9E635838C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9644"/>
            <a:ext cx="1841679" cy="345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51D973-3331-4A4E-8DFE-12F07F734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679" y="801584"/>
            <a:ext cx="10105623" cy="55102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41A3E0-AABB-4765-93DB-92962EE2D562}"/>
              </a:ext>
            </a:extLst>
          </p:cNvPr>
          <p:cNvSpPr txBox="1"/>
          <p:nvPr/>
        </p:nvSpPr>
        <p:spPr>
          <a:xfrm>
            <a:off x="6500612" y="1861795"/>
            <a:ext cx="61754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1352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Navigation pane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1352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Microsoft 365 app launcher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1352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Power BI home button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1352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Icon buttons, including settings, help, and feedback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1352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Search box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1352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Favorited dashboards that you use the most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1352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Favorite and frequent dashboards, reports and workspaces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1352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Reports built by the Power BI Community, </a:t>
            </a:r>
            <a:br>
              <a:rPr kumimoji="0" lang="et-EE" sz="16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picked by the Power BI team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E8EE279-C8BC-42C5-B4BC-2F14A182CC36}"/>
              </a:ext>
            </a:extLst>
          </p:cNvPr>
          <p:cNvSpPr txBox="1">
            <a:spLocks/>
          </p:cNvSpPr>
          <p:nvPr/>
        </p:nvSpPr>
        <p:spPr bwMode="auto">
          <a:xfrm>
            <a:off x="-25274" y="0"/>
            <a:ext cx="12242547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Power BI </a:t>
            </a: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service: Home screen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E9813B1-C661-4544-BF66-230A17DD757D}"/>
              </a:ext>
            </a:extLst>
          </p:cNvPr>
          <p:cNvSpPr/>
          <p:nvPr/>
        </p:nvSpPr>
        <p:spPr>
          <a:xfrm rot="20545327">
            <a:off x="1545465" y="5128822"/>
            <a:ext cx="592428" cy="241668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25F382-DBB0-414D-845F-5A0BA7496CA6}"/>
              </a:ext>
            </a:extLst>
          </p:cNvPr>
          <p:cNvSpPr/>
          <p:nvPr/>
        </p:nvSpPr>
        <p:spPr>
          <a:xfrm>
            <a:off x="244698" y="4170120"/>
            <a:ext cx="1278105" cy="59506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924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B6E723D-BEE2-4424-A365-0214251C1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5371" y="753195"/>
            <a:ext cx="4724558" cy="515293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7447C8-FB17-4052-9382-8DD59D9F4949}"/>
              </a:ext>
            </a:extLst>
          </p:cNvPr>
          <p:cNvSpPr txBox="1">
            <a:spLocks/>
          </p:cNvSpPr>
          <p:nvPr/>
        </p:nvSpPr>
        <p:spPr bwMode="auto">
          <a:xfrm>
            <a:off x="-50547" y="-20660"/>
            <a:ext cx="11927854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BI platforms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C0CD26-AFC5-4DC5-B830-77B0E5CEB165}"/>
              </a:ext>
            </a:extLst>
          </p:cNvPr>
          <p:cNvSpPr txBox="1"/>
          <p:nvPr/>
        </p:nvSpPr>
        <p:spPr>
          <a:xfrm>
            <a:off x="8195873" y="6399676"/>
            <a:ext cx="27057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4"/>
              </a:rPr>
              <a:t>https://www.sisense.com/</a:t>
            </a:r>
            <a:endParaRPr kumimoji="0" lang="et-E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04AE5E-B6CE-40F6-9F37-190266ED69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3640" b="76109"/>
          <a:stretch/>
        </p:blipFill>
        <p:spPr>
          <a:xfrm>
            <a:off x="212071" y="753195"/>
            <a:ext cx="5614106" cy="9604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F1224C-D557-4894-97DB-3D8B05EE4A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5852" t="43729"/>
          <a:stretch/>
        </p:blipFill>
        <p:spPr>
          <a:xfrm>
            <a:off x="212071" y="1962345"/>
            <a:ext cx="7113385" cy="23256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ECF90D-AC87-425A-91F8-9EA7AE5AB156}"/>
              </a:ext>
            </a:extLst>
          </p:cNvPr>
          <p:cNvSpPr txBox="1"/>
          <p:nvPr/>
        </p:nvSpPr>
        <p:spPr>
          <a:xfrm>
            <a:off x="668233" y="4103350"/>
            <a:ext cx="6130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9"/>
              </a:rPr>
              <a:t>https://trends.google.com/trends/</a:t>
            </a:r>
            <a:endParaRPr kumimoji="0" lang="et-E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393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AD211F5-F66D-4901-ADDE-3ABB45988D9F}"/>
              </a:ext>
            </a:extLst>
          </p:cNvPr>
          <p:cNvSpPr txBox="1">
            <a:spLocks/>
          </p:cNvSpPr>
          <p:nvPr/>
        </p:nvSpPr>
        <p:spPr bwMode="auto">
          <a:xfrm>
            <a:off x="-25274" y="0"/>
            <a:ext cx="12242547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Power BI </a:t>
            </a: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service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4AEC86-C202-4189-8C45-CD5FEB65B2C9}"/>
              </a:ext>
            </a:extLst>
          </p:cNvPr>
          <p:cNvSpPr txBox="1"/>
          <p:nvPr/>
        </p:nvSpPr>
        <p:spPr>
          <a:xfrm>
            <a:off x="201454" y="773855"/>
            <a:ext cx="11054681" cy="171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defPPr>
              <a:defRPr lang="et-EE"/>
            </a:defPPr>
            <a:lvl1pPr marL="285750" indent="-285750" algn="just">
              <a:lnSpc>
                <a:spcPct val="120000"/>
              </a:lnSpc>
              <a:spcBef>
                <a:spcPts val="600"/>
              </a:spcBef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defRPr b="0" i="0">
                <a:solidFill>
                  <a:srgbClr val="333333"/>
                </a:solidFill>
                <a:effectLst/>
                <a:latin typeface="Arial" panose="020B0604020202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Pärast raporti</a:t>
            </a: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BI service´is publitseerimist failist eraldatakse</a:t>
            </a: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Report</a:t>
            </a: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ja Dataset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D7BCDB-1CD9-499D-8F41-BF336FEF3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454" y="1273932"/>
            <a:ext cx="11170591" cy="539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28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EB2A75-8CE6-457A-B5B0-9E94B5880B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86" b="10328"/>
          <a:stretch/>
        </p:blipFill>
        <p:spPr>
          <a:xfrm>
            <a:off x="1153330" y="1339403"/>
            <a:ext cx="9072495" cy="358032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3E178D6-E297-45DD-8F11-6F371D62E610}"/>
              </a:ext>
            </a:extLst>
          </p:cNvPr>
          <p:cNvSpPr txBox="1">
            <a:spLocks/>
          </p:cNvSpPr>
          <p:nvPr/>
        </p:nvSpPr>
        <p:spPr bwMode="auto">
          <a:xfrm>
            <a:off x="-25274" y="0"/>
            <a:ext cx="12242547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Power BI </a:t>
            </a: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service: My workspace and workspaces</a:t>
            </a:r>
          </a:p>
        </p:txBody>
      </p:sp>
    </p:spTree>
    <p:extLst>
      <p:ext uri="{BB962C8B-B14F-4D97-AF65-F5344CB8AC3E}">
        <p14:creationId xmlns:p14="http://schemas.microsoft.com/office/powerpoint/2010/main" val="14460985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AD211F5-F66D-4901-ADDE-3ABB45988D9F}"/>
              </a:ext>
            </a:extLst>
          </p:cNvPr>
          <p:cNvSpPr txBox="1">
            <a:spLocks/>
          </p:cNvSpPr>
          <p:nvPr/>
        </p:nvSpPr>
        <p:spPr bwMode="auto">
          <a:xfrm>
            <a:off x="-25274" y="0"/>
            <a:ext cx="12242547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Power BI </a:t>
            </a: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service: datasets, reports, dashboards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AE6FC1-8BA8-4DF9-8FDF-52C73B9B2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25" y="913627"/>
            <a:ext cx="2937281" cy="19533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D66677-30B3-48E5-A761-790364BBD02D}"/>
              </a:ext>
            </a:extLst>
          </p:cNvPr>
          <p:cNvSpPr txBox="1"/>
          <p:nvPr/>
        </p:nvSpPr>
        <p:spPr>
          <a:xfrm>
            <a:off x="173865" y="3119789"/>
            <a:ext cx="42307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ataset</a:t>
            </a: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 be used in many workspaces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 be used in many report</a:t>
            </a: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isualizations from that one dataset can display on many different dashboards.</a:t>
            </a:r>
            <a:endParaRPr kumimoji="0" lang="et-E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D28796-6C5E-44AC-AA15-3A17AFD87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230" y="820860"/>
            <a:ext cx="2862148" cy="20461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7EE772-0D32-4D5E-B7CA-8C9E501DF298}"/>
              </a:ext>
            </a:extLst>
          </p:cNvPr>
          <p:cNvSpPr txBox="1"/>
          <p:nvPr/>
        </p:nvSpPr>
        <p:spPr>
          <a:xfrm>
            <a:off x="4664926" y="3119789"/>
            <a:ext cx="349255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Report: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contained in a single workspace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 be associated with multiple dashboards within that workspace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</a:t>
            </a: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data from one dataset</a:t>
            </a: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BI Desktop can combine more than one data source into a single dataset in a report</a:t>
            </a: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t-E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4349FD-7042-4B9F-8F2E-A759DBAAD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658" y="780842"/>
            <a:ext cx="2862147" cy="21261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C2725F-8182-4DC4-8019-ED309C63B446}"/>
              </a:ext>
            </a:extLst>
          </p:cNvPr>
          <p:cNvSpPr txBox="1"/>
          <p:nvPr/>
        </p:nvSpPr>
        <p:spPr>
          <a:xfrm>
            <a:off x="8381515" y="3119789"/>
            <a:ext cx="381048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Dashboard: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associated with a single workspace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 display visualizations from many different datasets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 display visualizations from many different reports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 display visualizations pinned from other tools (for example, Excel)</a:t>
            </a:r>
          </a:p>
        </p:txBody>
      </p:sp>
    </p:spTree>
    <p:extLst>
      <p:ext uri="{BB962C8B-B14F-4D97-AF65-F5344CB8AC3E}">
        <p14:creationId xmlns:p14="http://schemas.microsoft.com/office/powerpoint/2010/main" val="22855841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7447C8-FB17-4052-9382-8DD59D9F4949}"/>
              </a:ext>
            </a:extLst>
          </p:cNvPr>
          <p:cNvSpPr txBox="1">
            <a:spLocks/>
          </p:cNvSpPr>
          <p:nvPr/>
        </p:nvSpPr>
        <p:spPr bwMode="auto">
          <a:xfrm>
            <a:off x="-50547" y="0"/>
            <a:ext cx="12242547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Raporti </a:t>
            </a: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redigeerimine: edit mode</a:t>
            </a:r>
          </a:p>
        </p:txBody>
      </p:sp>
      <p:pic>
        <p:nvPicPr>
          <p:cNvPr id="5" name="Picture 4" descr="Chart, application&#10;&#10;Description automatically generated">
            <a:extLst>
              <a:ext uri="{FF2B5EF4-FFF2-40B4-BE49-F238E27FC236}">
                <a16:creationId xmlns:a16="http://schemas.microsoft.com/office/drawing/2014/main" id="{B7325C4B-991F-4182-9C55-FCB311A43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352" y="773855"/>
            <a:ext cx="1068705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727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7447C8-FB17-4052-9382-8DD59D9F4949}"/>
              </a:ext>
            </a:extLst>
          </p:cNvPr>
          <p:cNvSpPr txBox="1">
            <a:spLocks/>
          </p:cNvSpPr>
          <p:nvPr/>
        </p:nvSpPr>
        <p:spPr bwMode="auto">
          <a:xfrm>
            <a:off x="-50547" y="0"/>
            <a:ext cx="12242547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Dashboardi loomine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0F9459-92DB-4465-96DB-51C5A15A4977}"/>
              </a:ext>
            </a:extLst>
          </p:cNvPr>
          <p:cNvSpPr txBox="1"/>
          <p:nvPr/>
        </p:nvSpPr>
        <p:spPr>
          <a:xfrm>
            <a:off x="164208" y="1173178"/>
            <a:ext cx="5931792" cy="254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defPPr>
              <a:defRPr lang="et-EE"/>
            </a:defPPr>
            <a:lvl1pPr marL="285750" marR="0" lvl="0" indent="-285750" fontAlgn="auto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</a:defRPr>
            </a:lvl1pPr>
          </a:lstStyle>
          <a:p>
            <a:pPr algn="just"/>
            <a:r>
              <a:rPr lang="en-GB"/>
              <a:t>A Power BI dashboard is a single page, often called a canvas, that uses visualizations to tell a story. Because it is limited to one page, a well-designed dashboard contains only the most-important elements of that story.</a:t>
            </a:r>
            <a:endParaRPr lang="et-E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5F763D-FACF-45FE-9C23-E236DA126907}"/>
              </a:ext>
            </a:extLst>
          </p:cNvPr>
          <p:cNvSpPr txBox="1"/>
          <p:nvPr/>
        </p:nvSpPr>
        <p:spPr>
          <a:xfrm>
            <a:off x="396024" y="713878"/>
            <a:ext cx="90699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400">
                <a:hlinkClick r:id="rId2"/>
              </a:rPr>
              <a:t>https://docs.microsoft.com/en-us/power-bi/consumer/end-user-dashboards</a:t>
            </a:r>
            <a:endParaRPr lang="et-EE" sz="1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938FAF-E4C4-4EB0-B77D-54711ED874D9}"/>
              </a:ext>
            </a:extLst>
          </p:cNvPr>
          <p:cNvSpPr txBox="1"/>
          <p:nvPr/>
        </p:nvSpPr>
        <p:spPr>
          <a:xfrm>
            <a:off x="180035" y="3542845"/>
            <a:ext cx="6043410" cy="2948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defPPr>
              <a:defRPr lang="et-EE"/>
            </a:defPPr>
            <a:lvl1pPr marL="285750" marR="0" lvl="0" indent="-285750" fontAlgn="auto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</a:defRPr>
            </a:lvl1pPr>
          </a:lstStyle>
          <a:p>
            <a:pPr algn="just"/>
            <a:r>
              <a:rPr lang="en-GB"/>
              <a:t>The visualizations you see on the dashboard are called tiles and are pinned to the dashboard by report designers. In most cases, selecting a tile takes you to the report page where the visualization was created. If you're new to Power BI, you can get a good foundation by reading </a:t>
            </a:r>
            <a:r>
              <a:rPr lang="en-GB">
                <a:hlinkClick r:id="rId3"/>
              </a:rPr>
              <a:t>Power BI basic concepts</a:t>
            </a:r>
            <a:r>
              <a:rPr lang="en-GB"/>
              <a:t>.</a:t>
            </a:r>
            <a:endParaRPr lang="et-EE"/>
          </a:p>
        </p:txBody>
      </p:sp>
      <p:pic>
        <p:nvPicPr>
          <p:cNvPr id="1026" name="Picture 2" descr="screenshot of a dashboard">
            <a:extLst>
              <a:ext uri="{FF2B5EF4-FFF2-40B4-BE49-F238E27FC236}">
                <a16:creationId xmlns:a16="http://schemas.microsoft.com/office/drawing/2014/main" id="{2F97954A-16F4-449C-B15B-06C631237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743" y="1442630"/>
            <a:ext cx="5737222" cy="455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440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7447C8-FB17-4052-9382-8DD59D9F4949}"/>
              </a:ext>
            </a:extLst>
          </p:cNvPr>
          <p:cNvSpPr txBox="1">
            <a:spLocks/>
          </p:cNvSpPr>
          <p:nvPr/>
        </p:nvSpPr>
        <p:spPr bwMode="auto">
          <a:xfrm>
            <a:off x="-50547" y="0"/>
            <a:ext cx="12242547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Raporti v</a:t>
            </a: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ärskendamine: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92F109-48F1-43D2-98BA-82B36F14E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829" y="542688"/>
            <a:ext cx="4032331" cy="32948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E2DF23-3BCC-489D-BEC9-34D2AD927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757" y="773855"/>
            <a:ext cx="6576409" cy="58254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A26DAB-572B-4388-9E71-E5A0397AB02A}"/>
              </a:ext>
            </a:extLst>
          </p:cNvPr>
          <p:cNvSpPr txBox="1"/>
          <p:nvPr/>
        </p:nvSpPr>
        <p:spPr>
          <a:xfrm>
            <a:off x="7377618" y="3291782"/>
            <a:ext cx="424494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t-EE" sz="1400">
                <a:hlinkClick r:id="rId5"/>
              </a:rPr>
              <a:t>https://docs.microsoft.com/en-us/data-integration/gateway/service-gateway-install</a:t>
            </a:r>
            <a:endParaRPr lang="et-EE" sz="14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92A83-099E-403E-A3C3-9688157036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33203"/>
          <a:stretch/>
        </p:blipFill>
        <p:spPr>
          <a:xfrm>
            <a:off x="7427558" y="3837514"/>
            <a:ext cx="4315265" cy="301882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C6A5DE6-9DFE-4991-A101-D502FAA70E23}"/>
              </a:ext>
            </a:extLst>
          </p:cNvPr>
          <p:cNvSpPr/>
          <p:nvPr/>
        </p:nvSpPr>
        <p:spPr>
          <a:xfrm>
            <a:off x="4441991" y="4262907"/>
            <a:ext cx="1817141" cy="656823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8748909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7447C8-FB17-4052-9382-8DD59D9F4949}"/>
              </a:ext>
            </a:extLst>
          </p:cNvPr>
          <p:cNvSpPr txBox="1">
            <a:spLocks/>
          </p:cNvSpPr>
          <p:nvPr/>
        </p:nvSpPr>
        <p:spPr bwMode="auto">
          <a:xfrm>
            <a:off x="-50547" y="0"/>
            <a:ext cx="12242547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GB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Manage an on-premises data gateway</a:t>
            </a: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5A3643-D438-408A-9D2F-C4512AE4185E}"/>
              </a:ext>
            </a:extLst>
          </p:cNvPr>
          <p:cNvSpPr txBox="1"/>
          <p:nvPr/>
        </p:nvSpPr>
        <p:spPr>
          <a:xfrm>
            <a:off x="206562" y="657153"/>
            <a:ext cx="102246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400">
                <a:hlinkClick r:id="rId2"/>
              </a:rPr>
              <a:t>https://docs.microsoft.com/en-us/data-integration/gateway/service-gateway-manage</a:t>
            </a:r>
            <a:endParaRPr lang="et-EE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DB651A-776C-4B50-B6C4-6CA799D83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425" y="1275478"/>
            <a:ext cx="4496994" cy="33480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1C70B6-5CC3-4AB8-B455-C30942D7D9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3369" y="1622083"/>
            <a:ext cx="6642179" cy="427111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BE4D17-F358-4E9B-ACA0-51A7F1A2195F}"/>
              </a:ext>
            </a:extLst>
          </p:cNvPr>
          <p:cNvSpPr/>
          <p:nvPr/>
        </p:nvSpPr>
        <p:spPr>
          <a:xfrm>
            <a:off x="1493949" y="5717361"/>
            <a:ext cx="3206840" cy="773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82B8826-DAF5-47B2-833F-79E557E0742F}"/>
              </a:ext>
            </a:extLst>
          </p:cNvPr>
          <p:cNvSpPr/>
          <p:nvPr/>
        </p:nvSpPr>
        <p:spPr>
          <a:xfrm>
            <a:off x="422207" y="3158517"/>
            <a:ext cx="1831596" cy="43469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6EA0C2E-6EA6-4486-9BDB-76E36355CD75}"/>
              </a:ext>
            </a:extLst>
          </p:cNvPr>
          <p:cNvSpPr/>
          <p:nvPr/>
        </p:nvSpPr>
        <p:spPr>
          <a:xfrm>
            <a:off x="5716999" y="2151818"/>
            <a:ext cx="1031531" cy="434690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5620307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7447C8-FB17-4052-9382-8DD59D9F4949}"/>
              </a:ext>
            </a:extLst>
          </p:cNvPr>
          <p:cNvSpPr txBox="1">
            <a:spLocks/>
          </p:cNvSpPr>
          <p:nvPr/>
        </p:nvSpPr>
        <p:spPr bwMode="auto">
          <a:xfrm>
            <a:off x="-50547" y="0"/>
            <a:ext cx="12242547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GB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Refresh a dataset stored on OneDrive </a:t>
            </a: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BE4D17-F358-4E9B-ACA0-51A7F1A2195F}"/>
              </a:ext>
            </a:extLst>
          </p:cNvPr>
          <p:cNvSpPr/>
          <p:nvPr/>
        </p:nvSpPr>
        <p:spPr>
          <a:xfrm>
            <a:off x="1493949" y="5717361"/>
            <a:ext cx="3206840" cy="773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1AA731-F6FC-438F-A7B5-E0C06721BC62}"/>
              </a:ext>
            </a:extLst>
          </p:cNvPr>
          <p:cNvSpPr txBox="1"/>
          <p:nvPr/>
        </p:nvSpPr>
        <p:spPr>
          <a:xfrm>
            <a:off x="422207" y="544271"/>
            <a:ext cx="111816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400">
                <a:hlinkClick r:id="rId2"/>
              </a:rPr>
              <a:t>https://docs.microsoft.com/en-us/power-bi/connect-data/refresh-desktop-file-onedrive</a:t>
            </a:r>
            <a:endParaRPr lang="et-EE" sz="1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C68080-F209-4D3D-8B9F-90DCAB7A5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251" y="937126"/>
            <a:ext cx="5524500" cy="7620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DD0747AB-81E4-4638-8A43-6E1236619A30}"/>
              </a:ext>
            </a:extLst>
          </p:cNvPr>
          <p:cNvSpPr txBox="1">
            <a:spLocks/>
          </p:cNvSpPr>
          <p:nvPr/>
        </p:nvSpPr>
        <p:spPr bwMode="auto">
          <a:xfrm>
            <a:off x="106517" y="1946030"/>
            <a:ext cx="5524501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GB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Importing and connecting OneDrive files to Power BI</a:t>
            </a: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4AF508-8ABF-46AF-B79B-D57703E7EFE0}"/>
              </a:ext>
            </a:extLst>
          </p:cNvPr>
          <p:cNvSpPr txBox="1"/>
          <p:nvPr/>
        </p:nvSpPr>
        <p:spPr>
          <a:xfrm>
            <a:off x="521593" y="2785186"/>
            <a:ext cx="4694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400">
                <a:hlinkClick r:id="rId4"/>
              </a:rPr>
              <a:t>https://www.brainstorminc.com/blog/onedrive-files-to-microsoft-powerbi</a:t>
            </a:r>
            <a:endParaRPr lang="et-EE" sz="14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782002-1126-4C1F-B589-C97D0ACDCC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4850" y="1946030"/>
            <a:ext cx="4486073" cy="474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307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7447C8-FB17-4052-9382-8DD59D9F4949}"/>
              </a:ext>
            </a:extLst>
          </p:cNvPr>
          <p:cNvSpPr txBox="1">
            <a:spLocks/>
          </p:cNvSpPr>
          <p:nvPr/>
        </p:nvSpPr>
        <p:spPr bwMode="auto">
          <a:xfrm>
            <a:off x="-50547" y="0"/>
            <a:ext cx="12242547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GB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Refresh data from an on-premises SQL Server database</a:t>
            </a: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BE4D17-F358-4E9B-ACA0-51A7F1A2195F}"/>
              </a:ext>
            </a:extLst>
          </p:cNvPr>
          <p:cNvSpPr/>
          <p:nvPr/>
        </p:nvSpPr>
        <p:spPr>
          <a:xfrm>
            <a:off x="1493949" y="5717361"/>
            <a:ext cx="3206840" cy="773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89D78A-7534-4CCF-BBF4-3F034BF9147C}"/>
              </a:ext>
            </a:extLst>
          </p:cNvPr>
          <p:cNvSpPr txBox="1"/>
          <p:nvPr/>
        </p:nvSpPr>
        <p:spPr>
          <a:xfrm>
            <a:off x="618185" y="668508"/>
            <a:ext cx="98137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400">
                <a:hlinkClick r:id="rId2"/>
              </a:rPr>
              <a:t>https://docs.microsoft.com/en-us/power-bi/connect-data/service-gateway-sql-tutorial</a:t>
            </a:r>
            <a:endParaRPr lang="et-EE" sz="1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CA920-B42B-4809-B4BD-A47487A2B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735" y="1196076"/>
            <a:ext cx="4781001" cy="56602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0D6A23-288B-4743-B02E-11228F4FC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4595" y="1061558"/>
            <a:ext cx="5467350" cy="35623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B3334B-E3B5-45D3-BAE5-A05457E110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5317" y="4623908"/>
            <a:ext cx="5629275" cy="4476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B7B3CE-B1A2-49A3-B378-DB1510301F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4527" y="4988877"/>
            <a:ext cx="3065173" cy="18333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510612-8FF2-4F30-96AD-DF3A15CDA6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70061" y="6104288"/>
            <a:ext cx="3821939" cy="7178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AB907FC-7E1A-4F59-9C10-DF6B14E5E3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0061" y="5755806"/>
            <a:ext cx="1590675" cy="3143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2E1C993-14DD-4842-BFDB-5A1C4C18C8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9290" y="5249295"/>
            <a:ext cx="4992710" cy="46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25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7447C8-FB17-4052-9382-8DD59D9F4949}"/>
              </a:ext>
            </a:extLst>
          </p:cNvPr>
          <p:cNvSpPr txBox="1">
            <a:spLocks/>
          </p:cNvSpPr>
          <p:nvPr/>
        </p:nvSpPr>
        <p:spPr bwMode="auto">
          <a:xfrm>
            <a:off x="132073" y="159644"/>
            <a:ext cx="6294485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Power BI vs Tableau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vs Google Data Studio vs QlikView</a:t>
            </a:r>
            <a:endParaRPr kumimoji="0" lang="et-EE" altLang="en-US" sz="2200" b="1" i="0" u="none" strike="noStrike" kern="1200" cap="none" spc="0" normalizeH="0" baseline="0" noProof="0">
              <a:ln>
                <a:noFill/>
              </a:ln>
              <a:solidFill>
                <a:srgbClr val="5B707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F21BB0-AE08-4FCB-A71A-3ED8A1863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9710"/>
            <a:ext cx="7451257" cy="53515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32EBD-4893-41D1-9ABD-00BD521DA0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0269"/>
          <a:stretch/>
        </p:blipFill>
        <p:spPr>
          <a:xfrm>
            <a:off x="7613562" y="82486"/>
            <a:ext cx="4145866" cy="661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12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94AA74-A42C-4013-A331-0E21BC3A44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54264" b="6200"/>
          <a:stretch/>
        </p:blipFill>
        <p:spPr>
          <a:xfrm>
            <a:off x="78916" y="933499"/>
            <a:ext cx="6552062" cy="586575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7447C8-FB17-4052-9382-8DD59D9F4949}"/>
              </a:ext>
            </a:extLst>
          </p:cNvPr>
          <p:cNvSpPr txBox="1">
            <a:spLocks/>
          </p:cNvSpPr>
          <p:nvPr/>
        </p:nvSpPr>
        <p:spPr bwMode="auto">
          <a:xfrm>
            <a:off x="132073" y="159644"/>
            <a:ext cx="11927854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Power BI vs Tableau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60127D-0939-40A3-B435-BBF1ECC7B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1954" y="5150646"/>
            <a:ext cx="4655226" cy="110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F3F769-DD05-4166-8EB9-40AB38175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1954" y="1707354"/>
            <a:ext cx="4750913" cy="30835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7C0E6B-FF23-46B0-A841-C632D2D25D62}"/>
              </a:ext>
            </a:extLst>
          </p:cNvPr>
          <p:cNvSpPr txBox="1"/>
          <p:nvPr/>
        </p:nvSpPr>
        <p:spPr>
          <a:xfrm>
            <a:off x="7271954" y="933499"/>
            <a:ext cx="35545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400">
                <a:hlinkClick r:id="rId7"/>
              </a:rPr>
              <a:t>https://www.tableau.com/academic/students</a:t>
            </a:r>
            <a:endParaRPr lang="et-EE" sz="1400"/>
          </a:p>
        </p:txBody>
      </p:sp>
    </p:spTree>
    <p:extLst>
      <p:ext uri="{BB962C8B-B14F-4D97-AF65-F5344CB8AC3E}">
        <p14:creationId xmlns:p14="http://schemas.microsoft.com/office/powerpoint/2010/main" val="1610712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7447C8-FB17-4052-9382-8DD59D9F494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1927854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Tableau for Teaching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BB1766-399C-4760-A9F5-ACD1FC543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7089" b="47042"/>
          <a:stretch/>
        </p:blipFill>
        <p:spPr>
          <a:xfrm>
            <a:off x="1418472" y="1108925"/>
            <a:ext cx="7637327" cy="27094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790E80-9FBA-4B34-B46E-AFA7B39801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6010" b="86388"/>
          <a:stretch/>
        </p:blipFill>
        <p:spPr>
          <a:xfrm>
            <a:off x="516952" y="587550"/>
            <a:ext cx="6933826" cy="521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5E7294-D3E1-48C8-94CC-F7DCAC46A7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7388" b="-826"/>
          <a:stretch/>
        </p:blipFill>
        <p:spPr>
          <a:xfrm>
            <a:off x="1418473" y="3818367"/>
            <a:ext cx="7106958" cy="305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54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>
            <a:extLst>
              <a:ext uri="{FF2B5EF4-FFF2-40B4-BE49-F238E27FC236}">
                <a16:creationId xmlns:a16="http://schemas.microsoft.com/office/drawing/2014/main" id="{AC5D0457-8C69-45F6-8350-6EA00047A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243" y="3069394"/>
            <a:ext cx="2997758" cy="229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7447C8-FB17-4052-9382-8DD59D9F4949}"/>
              </a:ext>
            </a:extLst>
          </p:cNvPr>
          <p:cNvSpPr txBox="1">
            <a:spLocks/>
          </p:cNvSpPr>
          <p:nvPr/>
        </p:nvSpPr>
        <p:spPr bwMode="auto">
          <a:xfrm>
            <a:off x="-50547" y="-20660"/>
            <a:ext cx="11927854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Power BI workflow</a:t>
            </a:r>
          </a:p>
        </p:txBody>
      </p:sp>
      <p:pic>
        <p:nvPicPr>
          <p:cNvPr id="1026" name="Picture 2" descr="Power BI для аналитики — руководство по настройке и пользованию">
            <a:extLst>
              <a:ext uri="{FF2B5EF4-FFF2-40B4-BE49-F238E27FC236}">
                <a16:creationId xmlns:a16="http://schemas.microsoft.com/office/drawing/2014/main" id="{9B844C67-B745-45BF-B34C-0823B66A3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06"/>
          <a:stretch/>
        </p:blipFill>
        <p:spPr bwMode="auto">
          <a:xfrm>
            <a:off x="3045848" y="2102971"/>
            <a:ext cx="4749163" cy="438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ower BI consumer capabilities in Power BI service - Power BI | Microsoft  Docs">
            <a:extLst>
              <a:ext uri="{FF2B5EF4-FFF2-40B4-BE49-F238E27FC236}">
                <a16:creationId xmlns:a16="http://schemas.microsoft.com/office/drawing/2014/main" id="{9E1DB801-CBF0-4DEF-A74D-2D6910304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4908" r="77403" b="1753"/>
          <a:stretch/>
        </p:blipFill>
        <p:spPr bwMode="auto">
          <a:xfrm>
            <a:off x="8326064" y="4211754"/>
            <a:ext cx="802345" cy="1552911"/>
          </a:xfrm>
          <a:prstGeom prst="roundRect">
            <a:avLst>
              <a:gd name="adj" fmla="val 1338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D93E6B-99EC-46E6-93C5-3EA6D741ACAD}"/>
              </a:ext>
            </a:extLst>
          </p:cNvPr>
          <p:cNvSpPr txBox="1"/>
          <p:nvPr/>
        </p:nvSpPr>
        <p:spPr>
          <a:xfrm>
            <a:off x="314693" y="753195"/>
            <a:ext cx="3697749" cy="171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defPPr>
              <a:defRPr lang="et-EE"/>
            </a:defPPr>
            <a:lvl1pPr marL="285750" indent="-285750" algn="just">
              <a:lnSpc>
                <a:spcPct val="120000"/>
              </a:lnSpc>
              <a:spcBef>
                <a:spcPts val="600"/>
              </a:spcBef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defRPr b="0" i="0">
                <a:solidFill>
                  <a:srgbClr val="333333"/>
                </a:solidFill>
                <a:effectLst/>
                <a:latin typeface="Arial" panose="020B0604020202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Andmete konsolideerimine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Andmete modelleerimine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t-EE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Andmete visualiseerimine</a:t>
            </a:r>
          </a:p>
        </p:txBody>
      </p:sp>
    </p:spTree>
    <p:extLst>
      <p:ext uri="{BB962C8B-B14F-4D97-AF65-F5344CB8AC3E}">
        <p14:creationId xmlns:p14="http://schemas.microsoft.com/office/powerpoint/2010/main" val="1073742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>
            <a:extLst>
              <a:ext uri="{FF2B5EF4-FFF2-40B4-BE49-F238E27FC236}">
                <a16:creationId xmlns:a16="http://schemas.microsoft.com/office/drawing/2014/main" id="{5C7CB723-854E-43D6-ABE2-90C4472D9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82" r="22537"/>
          <a:stretch/>
        </p:blipFill>
        <p:spPr bwMode="auto">
          <a:xfrm>
            <a:off x="458752" y="3381031"/>
            <a:ext cx="8130531" cy="196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7447C8-FB17-4052-9382-8DD59D9F4949}"/>
              </a:ext>
            </a:extLst>
          </p:cNvPr>
          <p:cNvSpPr txBox="1">
            <a:spLocks/>
          </p:cNvSpPr>
          <p:nvPr/>
        </p:nvSpPr>
        <p:spPr bwMode="auto">
          <a:xfrm>
            <a:off x="-50548" y="-20660"/>
            <a:ext cx="12242547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Power BI: andmete ettevalmistamine 80% + visualiseerimine 20%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C4DED39D-9817-4D3F-80FE-29D056F03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3" r="26351" b="40504"/>
          <a:stretch/>
        </p:blipFill>
        <p:spPr bwMode="auto">
          <a:xfrm>
            <a:off x="127000" y="1392739"/>
            <a:ext cx="8052850" cy="196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4E8D1B4-167E-4D55-8F5F-9685F959A7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6" t="27513" r="43228" b="40504"/>
          <a:stretch/>
        </p:blipFill>
        <p:spPr bwMode="auto">
          <a:xfrm>
            <a:off x="8057019" y="1415753"/>
            <a:ext cx="1064527" cy="196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DB2BC6D7-4C87-45E5-9E2A-DC7907E48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3" r="4179" b="62798"/>
          <a:stretch/>
        </p:blipFill>
        <p:spPr bwMode="auto">
          <a:xfrm>
            <a:off x="9307333" y="1153666"/>
            <a:ext cx="2306472" cy="254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59B3846C-5278-4EA3-928C-C77DB09FD3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75" t="87202" r="3508"/>
          <a:stretch/>
        </p:blipFill>
        <p:spPr bwMode="auto">
          <a:xfrm>
            <a:off x="9307332" y="4520901"/>
            <a:ext cx="2306473" cy="87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ETL Meaning &amp;amp; Definition | What is Extract Transform Load?">
            <a:extLst>
              <a:ext uri="{FF2B5EF4-FFF2-40B4-BE49-F238E27FC236}">
                <a16:creationId xmlns:a16="http://schemas.microsoft.com/office/drawing/2014/main" id="{686D7E07-74BE-4816-8D7F-743ACCE1B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8" r="14408"/>
          <a:stretch/>
        </p:blipFill>
        <p:spPr bwMode="auto">
          <a:xfrm>
            <a:off x="2001106" y="3844633"/>
            <a:ext cx="1634969" cy="697255"/>
          </a:xfrm>
          <a:prstGeom prst="snip2SameRect">
            <a:avLst>
              <a:gd name="adj1" fmla="val 43217"/>
              <a:gd name="adj2" fmla="val 847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4D25CF-A946-48C3-9AB5-BB0464C72F36}"/>
              </a:ext>
            </a:extLst>
          </p:cNvPr>
          <p:cNvSpPr txBox="1"/>
          <p:nvPr/>
        </p:nvSpPr>
        <p:spPr>
          <a:xfrm>
            <a:off x="3783599" y="4127212"/>
            <a:ext cx="61264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600" b="1" i="0" u="none" strike="noStrike" kern="1200" cap="none" spc="0" normalizeH="0" baseline="0" noProof="0">
                <a:ln>
                  <a:noFill/>
                </a:ln>
                <a:solidFill>
                  <a:srgbClr val="9396B0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Extract, Transform, Load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BF27C0-B8D8-4B1A-BBA4-0045AE3B1ECB}"/>
              </a:ext>
            </a:extLst>
          </p:cNvPr>
          <p:cNvSpPr txBox="1"/>
          <p:nvPr/>
        </p:nvSpPr>
        <p:spPr>
          <a:xfrm>
            <a:off x="3427404" y="938838"/>
            <a:ext cx="21932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 keel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4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 formula language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ED41C7-90E6-4CFF-AA85-F0B26F6C27AF}"/>
              </a:ext>
            </a:extLst>
          </p:cNvPr>
          <p:cNvSpPr txBox="1"/>
          <p:nvPr/>
        </p:nvSpPr>
        <p:spPr>
          <a:xfrm>
            <a:off x="5806416" y="938838"/>
            <a:ext cx="31831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DAX keel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4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Analysis Expressions (DAX)</a:t>
            </a:r>
            <a:endParaRPr kumimoji="0" lang="et-EE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971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290F894-24F6-42C6-B896-82833F8FAC6B}"/>
              </a:ext>
            </a:extLst>
          </p:cNvPr>
          <p:cNvSpPr txBox="1"/>
          <p:nvPr/>
        </p:nvSpPr>
        <p:spPr>
          <a:xfrm>
            <a:off x="-63711" y="1860017"/>
            <a:ext cx="3737076" cy="117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defPPr>
              <a:defRPr lang="et-EE"/>
            </a:defPPr>
            <a:lvl1pPr marL="285750" indent="-285750" algn="just">
              <a:lnSpc>
                <a:spcPct val="120000"/>
              </a:lnSpc>
              <a:spcBef>
                <a:spcPts val="600"/>
              </a:spcBef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defRPr b="0" i="0">
                <a:solidFill>
                  <a:srgbClr val="333333"/>
                </a:solidFill>
                <a:effectLst/>
                <a:latin typeface="Arial" panose="020B0604020202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t-EE" sz="14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visualiseerimine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t-EE" sz="14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konsolideerimine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t-EE" sz="14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modelleerimine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>
          <a:xfrm>
            <a:off x="11486805" y="6491216"/>
            <a:ext cx="705195" cy="365125"/>
          </a:xfrm>
        </p:spPr>
        <p:txBody>
          <a:bodyPr/>
          <a:lstStyle/>
          <a:p>
            <a:pPr marL="0" marR="0" lvl="0" indent="0" algn="r" defTabSz="12173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544B27-CF0D-4861-9E95-57641F09AF00}" type="slidenum">
              <a:rPr kumimoji="0" lang="et-EE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12173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7447C8-FB17-4052-9382-8DD59D9F4949}"/>
              </a:ext>
            </a:extLst>
          </p:cNvPr>
          <p:cNvSpPr txBox="1">
            <a:spLocks/>
          </p:cNvSpPr>
          <p:nvPr/>
        </p:nvSpPr>
        <p:spPr bwMode="auto">
          <a:xfrm>
            <a:off x="-50547" y="-20660"/>
            <a:ext cx="11927854" cy="77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>
            <a:lvl1pPr defTabSz="1217613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5B707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itchFamily="34" charset="0"/>
              </a:defRPr>
            </a:lvl1pPr>
            <a:lvl2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2pPr>
            <a:lvl3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3pPr>
            <a:lvl4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4pPr>
            <a:lvl5pPr algn="ctr" defTabSz="1217613" eaLnBrk="0" fontAlgn="base" hangingPunct="0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5pPr>
            <a:lvl6pPr marL="4572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6pPr>
            <a:lvl7pPr marL="9144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7pPr>
            <a:lvl8pPr marL="13716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8pPr>
            <a:lvl9pPr marL="1828800" algn="ctr" defTabSz="1217613" fontAlgn="base">
              <a:spcBef>
                <a:spcPct val="0"/>
              </a:spcBef>
              <a:spcAft>
                <a:spcPct val="0"/>
              </a:spcAft>
              <a:defRPr sz="5900">
                <a:latin typeface="Calibri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Power BI Desktop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65965F-2EDF-4B02-A14C-F75E492980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6424"/>
          <a:stretch/>
        </p:blipFill>
        <p:spPr>
          <a:xfrm>
            <a:off x="1999340" y="782146"/>
            <a:ext cx="9769026" cy="51703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F8F133-4EAB-4454-93D0-EB491B6B58BA}"/>
              </a:ext>
            </a:extLst>
          </p:cNvPr>
          <p:cNvSpPr/>
          <p:nvPr/>
        </p:nvSpPr>
        <p:spPr>
          <a:xfrm>
            <a:off x="1610315" y="1929063"/>
            <a:ext cx="389025" cy="959794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3423078-629B-43B6-8B72-6B5C50D7EAA7}"/>
              </a:ext>
            </a:extLst>
          </p:cNvPr>
          <p:cNvSpPr/>
          <p:nvPr/>
        </p:nvSpPr>
        <p:spPr>
          <a:xfrm>
            <a:off x="1890399" y="1983484"/>
            <a:ext cx="466450" cy="903258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7D58BF-2002-49D1-9332-72BDE3D174BD}"/>
              </a:ext>
            </a:extLst>
          </p:cNvPr>
          <p:cNvSpPr/>
          <p:nvPr/>
        </p:nvSpPr>
        <p:spPr>
          <a:xfrm>
            <a:off x="3411913" y="3034809"/>
            <a:ext cx="5368173" cy="2105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EFA553-F964-4C3A-8387-65A50DC1D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2202" y="2319337"/>
            <a:ext cx="1562100" cy="4048125"/>
          </a:xfrm>
          <a:prstGeom prst="rect">
            <a:avLst/>
          </a:prstGeom>
        </p:spPr>
      </p:pic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E0D68963-BFF5-4B3C-A109-80AE112D61D3}"/>
              </a:ext>
            </a:extLst>
          </p:cNvPr>
          <p:cNvCxnSpPr>
            <a:cxnSpLocks/>
          </p:cNvCxnSpPr>
          <p:nvPr/>
        </p:nvCxnSpPr>
        <p:spPr>
          <a:xfrm rot="16200000" flipH="1">
            <a:off x="2578355" y="2845992"/>
            <a:ext cx="2926058" cy="1258943"/>
          </a:xfrm>
          <a:prstGeom prst="curvedConnector3">
            <a:avLst>
              <a:gd name="adj1" fmla="val 95608"/>
            </a:avLst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E2CB56C-0D20-460E-9D04-D4276132F46D}"/>
              </a:ext>
            </a:extLst>
          </p:cNvPr>
          <p:cNvSpPr txBox="1"/>
          <p:nvPr/>
        </p:nvSpPr>
        <p:spPr>
          <a:xfrm>
            <a:off x="6550746" y="4301578"/>
            <a:ext cx="3737076" cy="236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defPPr>
              <a:defRPr lang="et-EE"/>
            </a:defPPr>
            <a:lvl1pPr marL="285750" indent="-285750" algn="just">
              <a:lnSpc>
                <a:spcPct val="120000"/>
              </a:lnSpc>
              <a:spcBef>
                <a:spcPts val="600"/>
              </a:spcBef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defRPr b="0" i="0">
                <a:solidFill>
                  <a:srgbClr val="333333"/>
                </a:solidFill>
                <a:effectLst/>
                <a:latin typeface="Arial" panose="020B0604020202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t-EE" sz="16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Ilmaandmed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AB1352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endParaRPr kumimoji="0" lang="et-EE" sz="16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64EAD8-7900-4EED-941B-48CE61623A5A}"/>
              </a:ext>
            </a:extLst>
          </p:cNvPr>
          <p:cNvSpPr txBox="1"/>
          <p:nvPr/>
        </p:nvSpPr>
        <p:spPr>
          <a:xfrm>
            <a:off x="6893327" y="4750797"/>
            <a:ext cx="28406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400" b="0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Calibri" panose="020F0502020204030204" pitchFamily="34" charset="0"/>
                <a:cs typeface="+mn-cs"/>
                <a:hlinkClick r:id="rId6"/>
              </a:rPr>
              <a:t>https://www.ilmateenistus.ee/ilm/ilmavaatlused/vaatlusandmed/tunniandmed//</a:t>
            </a:r>
            <a:endParaRPr kumimoji="0" lang="et-E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A1E07F-187A-44C8-8F4E-7CAD690FA72F}"/>
              </a:ext>
            </a:extLst>
          </p:cNvPr>
          <p:cNvSpPr/>
          <p:nvPr/>
        </p:nvSpPr>
        <p:spPr>
          <a:xfrm>
            <a:off x="6775648" y="3902887"/>
            <a:ext cx="1021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5B7077"/>
                </a:solidFill>
                <a:effectLst/>
                <a:uLnTx/>
                <a:uFillTx/>
                <a:latin typeface="Verdana"/>
                <a:ea typeface="+mn-ea"/>
                <a:cs typeface="Verdana" pitchFamily="34" charset="0"/>
              </a:rPr>
              <a:t>Näide:</a:t>
            </a:r>
            <a:endParaRPr kumimoji="0" lang="et-EE" sz="1800" b="1" i="0" u="none" strike="noStrike" kern="1200" cap="none" spc="0" normalizeH="0" baseline="0" noProof="0">
              <a:ln>
                <a:noFill/>
              </a:ln>
              <a:solidFill>
                <a:srgbClr val="5B7077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40810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'i kujundus">
  <a:themeElements>
    <a:clrScheme name="TalTech">
      <a:dk1>
        <a:srgbClr val="000000"/>
      </a:dk1>
      <a:lt1>
        <a:srgbClr val="FFFFFF"/>
      </a:lt1>
      <a:dk2>
        <a:srgbClr val="332B60"/>
      </a:dk2>
      <a:lt2>
        <a:srgbClr val="DADAE4"/>
      </a:lt2>
      <a:accent1>
        <a:srgbClr val="E4067E"/>
      </a:accent1>
      <a:accent2>
        <a:srgbClr val="9396B0"/>
      </a:accent2>
      <a:accent3>
        <a:srgbClr val="AB1352"/>
      </a:accent3>
      <a:accent4>
        <a:srgbClr val="4FBFD3"/>
      </a:accent4>
      <a:accent5>
        <a:srgbClr val="332B60"/>
      </a:accent5>
      <a:accent6>
        <a:srgbClr val="DADAE4"/>
      </a:accent6>
      <a:hlink>
        <a:srgbClr val="AB1352"/>
      </a:hlink>
      <a:folHlink>
        <a:srgbClr val="AB1352"/>
      </a:folHlink>
    </a:clrScheme>
    <a:fontScheme name="TTÜ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wrap="square" rtlCol="0" anchor="ctr">
        <a:no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EWNEW" id="{65034802-83F1-DE41-A876-6851A238EDFE}" vid="{814C7433-F944-B249-91D8-8F253693ECE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6100</TotalTime>
  <Words>1032</Words>
  <Application>Microsoft Office PowerPoint</Application>
  <PresentationFormat>Widescreen</PresentationFormat>
  <Paragraphs>171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-apple-system</vt:lpstr>
      <vt:lpstr>Arial</vt:lpstr>
      <vt:lpstr>Calibri</vt:lpstr>
      <vt:lpstr>Calibri Light</vt:lpstr>
      <vt:lpstr>Courier New</vt:lpstr>
      <vt:lpstr>Segoe UI</vt:lpstr>
      <vt:lpstr>Verdana</vt:lpstr>
      <vt:lpstr>Wingdings</vt:lpstr>
      <vt:lpstr>1_Office'i kujundus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Olga Dunajeva</dc:creator>
  <cp:lastModifiedBy>Olga Dunajeva</cp:lastModifiedBy>
  <cp:revision>182</cp:revision>
  <dcterms:created xsi:type="dcterms:W3CDTF">2021-03-30T09:15:10Z</dcterms:created>
  <dcterms:modified xsi:type="dcterms:W3CDTF">2021-12-04T20:55:57Z</dcterms:modified>
</cp:coreProperties>
</file>